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x="9144000" cy="5715000"/>
  <p:notesSz cx="9144000" cy="5715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54972" y="114120"/>
            <a:ext cx="6834055" cy="1124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200400"/>
            <a:ext cx="6400800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DBEEF4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 u="sng">
                <a:solidFill>
                  <a:srgbClr val="60ACF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DBEEF4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DBEEF4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DBEEF4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DBEEF4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6400" y="198966"/>
            <a:ext cx="8331200" cy="105833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57200" y="228865"/>
            <a:ext cx="8229600" cy="952500"/>
          </a:xfrm>
          <a:custGeom>
            <a:avLst/>
            <a:gdLst/>
            <a:ahLst/>
            <a:cxnLst/>
            <a:rect l="l" t="t" r="r" b="b"/>
            <a:pathLst>
              <a:path w="8229600" h="952500">
                <a:moveTo>
                  <a:pt x="8229600" y="0"/>
                </a:moveTo>
                <a:lnTo>
                  <a:pt x="0" y="0"/>
                </a:lnTo>
                <a:lnTo>
                  <a:pt x="0" y="952500"/>
                </a:lnTo>
                <a:lnTo>
                  <a:pt x="8229600" y="952500"/>
                </a:lnTo>
                <a:lnTo>
                  <a:pt x="8229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57200" y="228865"/>
            <a:ext cx="8229600" cy="952500"/>
          </a:xfrm>
          <a:custGeom>
            <a:avLst/>
            <a:gdLst/>
            <a:ahLst/>
            <a:cxnLst/>
            <a:rect l="l" t="t" r="r" b="b"/>
            <a:pathLst>
              <a:path w="8229600" h="952500">
                <a:moveTo>
                  <a:pt x="0" y="0"/>
                </a:moveTo>
                <a:lnTo>
                  <a:pt x="8229600" y="0"/>
                </a:lnTo>
                <a:lnTo>
                  <a:pt x="82296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0" y="84667"/>
            <a:ext cx="203200" cy="124460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806451" y="108479"/>
            <a:ext cx="111125" cy="1151255"/>
          </a:xfrm>
          <a:custGeom>
            <a:avLst/>
            <a:gdLst/>
            <a:ahLst/>
            <a:cxnLst/>
            <a:rect l="l" t="t" r="r" b="b"/>
            <a:pathLst>
              <a:path w="111125" h="1151255">
                <a:moveTo>
                  <a:pt x="111125" y="0"/>
                </a:moveTo>
                <a:lnTo>
                  <a:pt x="0" y="0"/>
                </a:lnTo>
                <a:lnTo>
                  <a:pt x="0" y="1150937"/>
                </a:lnTo>
                <a:lnTo>
                  <a:pt x="111125" y="1150937"/>
                </a:lnTo>
                <a:lnTo>
                  <a:pt x="111125" y="0"/>
                </a:lnTo>
                <a:close/>
              </a:path>
            </a:pathLst>
          </a:custGeom>
          <a:solidFill>
            <a:srgbClr val="1212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5222" y="114120"/>
            <a:ext cx="6893555" cy="1124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2727417"/>
            <a:ext cx="7491095" cy="1388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 u="sng">
                <a:solidFill>
                  <a:srgbClr val="60ACFF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5314950"/>
            <a:ext cx="292608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400415" y="5328826"/>
            <a:ext cx="2317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DBEEF4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hyperlink" Target="mailto:gmolto@dsic.upv.es" TargetMode="External"/><Relationship Id="rId4" Type="http://schemas.openxmlformats.org/officeDocument/2006/relationships/hyperlink" Target="http://www.grycap.upv.es/gmolto" TargetMode="External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eeexplore.ieee.org/document/6253534/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hyperlink" Target="http://disney.github.io/docker-training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hyperlink" Target="http://www.amazon.com/The-Box-Shipping-Container-Smaller/dp/0691136408" TargetMode="External"/><Relationship Id="rId4" Type="http://schemas.openxmlformats.org/officeDocument/2006/relationships/image" Target="../media/image30.png"/><Relationship Id="rId5" Type="http://schemas.openxmlformats.org/officeDocument/2006/relationships/hyperlink" Target="http://disney.github.io/docker-training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rycap.upv.es/gmolto" TargetMode="External"/><Relationship Id="rId3" Type="http://schemas.openxmlformats.org/officeDocument/2006/relationships/image" Target="../media/image8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-with-docker.com/" TargetMode="External"/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64.pn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25" Type="http://schemas.openxmlformats.org/officeDocument/2006/relationships/image" Target="../media/image67.png"/><Relationship Id="rId26" Type="http://schemas.openxmlformats.org/officeDocument/2006/relationships/image" Target="../media/image68.png"/><Relationship Id="rId27" Type="http://schemas.openxmlformats.org/officeDocument/2006/relationships/image" Target="../media/image69.png"/><Relationship Id="rId28" Type="http://schemas.openxmlformats.org/officeDocument/2006/relationships/image" Target="../media/image70.png"/><Relationship Id="rId29" Type="http://schemas.openxmlformats.org/officeDocument/2006/relationships/image" Target="../media/image71.png"/><Relationship Id="rId30" Type="http://schemas.openxmlformats.org/officeDocument/2006/relationships/image" Target="../media/image72.png"/><Relationship Id="rId31" Type="http://schemas.openxmlformats.org/officeDocument/2006/relationships/image" Target="../media/image73.png"/><Relationship Id="rId32" Type="http://schemas.openxmlformats.org/officeDocument/2006/relationships/image" Target="../media/image74.png"/><Relationship Id="rId33" Type="http://schemas.openxmlformats.org/officeDocument/2006/relationships/image" Target="../media/image75.png"/><Relationship Id="rId34" Type="http://schemas.openxmlformats.org/officeDocument/2006/relationships/image" Target="../media/image76.png"/><Relationship Id="rId35" Type="http://schemas.openxmlformats.org/officeDocument/2006/relationships/image" Target="../media/image77.png"/><Relationship Id="rId36" Type="http://schemas.openxmlformats.org/officeDocument/2006/relationships/image" Target="../media/image78.png"/><Relationship Id="rId37" Type="http://schemas.openxmlformats.org/officeDocument/2006/relationships/image" Target="../media/image79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pv.es/titulaciones/MUCPD/" TargetMode="External"/><Relationship Id="rId3" Type="http://schemas.openxmlformats.org/officeDocument/2006/relationships/image" Target="../media/image9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indigo-datacloud.eu/" TargetMode="External"/><Relationship Id="rId3" Type="http://schemas.openxmlformats.org/officeDocument/2006/relationships/image" Target="../media/image95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rycap.upv.es/cursocloudaws" TargetMode="External"/><Relationship Id="rId3" Type="http://schemas.openxmlformats.org/officeDocument/2006/relationships/image" Target="../media/image10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icafer1@upv.es" TargetMode="External"/><Relationship Id="rId3" Type="http://schemas.openxmlformats.org/officeDocument/2006/relationships/hyperlink" Target="http://www.grycap.upv.es/im)" TargetMode="Externa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ariojmdavid@gmail.com" TargetMode="Externa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20" Type="http://schemas.openxmlformats.org/officeDocument/2006/relationships/image" Target="../media/image125.png"/><Relationship Id="rId21" Type="http://schemas.openxmlformats.org/officeDocument/2006/relationships/image" Target="../media/image126.png"/><Relationship Id="rId22" Type="http://schemas.openxmlformats.org/officeDocument/2006/relationships/image" Target="../media/image127.png"/><Relationship Id="rId23" Type="http://schemas.openxmlformats.org/officeDocument/2006/relationships/image" Target="../media/image128.png"/><Relationship Id="rId24" Type="http://schemas.openxmlformats.org/officeDocument/2006/relationships/image" Target="../media/image129.png"/><Relationship Id="rId25" Type="http://schemas.openxmlformats.org/officeDocument/2006/relationships/image" Target="../media/image130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jpg"/><Relationship Id="rId3" Type="http://schemas.openxmlformats.org/officeDocument/2006/relationships/image" Target="../media/image155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6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elos.com/solutions/virtual7ization/" TargetMode="External"/><Relationship Id="rId3" Type="http://schemas.openxmlformats.org/officeDocument/2006/relationships/image" Target="../media/image17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jpg"/><Relationship Id="rId3" Type="http://schemas.openxmlformats.org/officeDocument/2006/relationships/hyperlink" Target="http://www.google.es/search?q=docker%2Becosystem" TargetMode="Externa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rtinfowler.com/articles/microservices/images/sketch.png" TargetMode="External"/><Relationship Id="rId3" Type="http://schemas.openxmlformats.org/officeDocument/2006/relationships/image" Target="../media/image161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jpg"/><Relationship Id="rId3" Type="http://schemas.openxmlformats.org/officeDocument/2006/relationships/image" Target="../media/image163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shift.com/" TargetMode="External"/><Relationship Id="rId3" Type="http://schemas.openxmlformats.org/officeDocument/2006/relationships/hyperlink" Target="http://vamp.io/" TargetMode="External"/><Relationship Id="rId4" Type="http://schemas.openxmlformats.org/officeDocument/2006/relationships/hyperlink" Target="http://mantl.io/" TargetMode="Externa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4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78.png"/><Relationship Id="rId16" Type="http://schemas.openxmlformats.org/officeDocument/2006/relationships/image" Target="../media/image179.png"/><Relationship Id="rId17" Type="http://schemas.openxmlformats.org/officeDocument/2006/relationships/image" Target="../media/image180.png"/><Relationship Id="rId18" Type="http://schemas.openxmlformats.org/officeDocument/2006/relationships/image" Target="../media/image181.png"/><Relationship Id="rId19" Type="http://schemas.openxmlformats.org/officeDocument/2006/relationships/image" Target="../media/image182.png"/><Relationship Id="rId20" Type="http://schemas.openxmlformats.org/officeDocument/2006/relationships/image" Target="../media/image183.png"/><Relationship Id="rId21" Type="http://schemas.openxmlformats.org/officeDocument/2006/relationships/image" Target="../media/image184.png"/><Relationship Id="rId22" Type="http://schemas.openxmlformats.org/officeDocument/2006/relationships/image" Target="../media/image185.png"/><Relationship Id="rId23" Type="http://schemas.openxmlformats.org/officeDocument/2006/relationships/image" Target="../media/image186.png"/><Relationship Id="rId24" Type="http://schemas.openxmlformats.org/officeDocument/2006/relationships/image" Target="../media/image187.png"/><Relationship Id="rId25" Type="http://schemas.openxmlformats.org/officeDocument/2006/relationships/image" Target="../media/image188.png"/><Relationship Id="rId26" Type="http://schemas.openxmlformats.org/officeDocument/2006/relationships/image" Target="../media/image189.png"/><Relationship Id="rId27" Type="http://schemas.openxmlformats.org/officeDocument/2006/relationships/image" Target="../media/image190.png"/><Relationship Id="rId28" Type="http://schemas.openxmlformats.org/officeDocument/2006/relationships/image" Target="../media/image191.png"/><Relationship Id="rId29" Type="http://schemas.openxmlformats.org/officeDocument/2006/relationships/image" Target="../media/image192.png"/><Relationship Id="rId30" Type="http://schemas.openxmlformats.org/officeDocument/2006/relationships/image" Target="../media/image193.png"/><Relationship Id="rId31" Type="http://schemas.openxmlformats.org/officeDocument/2006/relationships/image" Target="../media/image194.png"/><Relationship Id="rId32" Type="http://schemas.openxmlformats.org/officeDocument/2006/relationships/image" Target="../media/image195.png"/><Relationship Id="rId33" Type="http://schemas.openxmlformats.org/officeDocument/2006/relationships/image" Target="../media/image196.png"/><Relationship Id="rId34" Type="http://schemas.openxmlformats.org/officeDocument/2006/relationships/image" Target="../media/image197.png"/><Relationship Id="rId35" Type="http://schemas.openxmlformats.org/officeDocument/2006/relationships/image" Target="../media/image198.png"/><Relationship Id="rId36" Type="http://schemas.openxmlformats.org/officeDocument/2006/relationships/image" Target="../media/image199.png"/><Relationship Id="rId37" Type="http://schemas.openxmlformats.org/officeDocument/2006/relationships/image" Target="../media/image200.png"/><Relationship Id="rId38" Type="http://schemas.openxmlformats.org/officeDocument/2006/relationships/image" Target="../media/image201.png"/><Relationship Id="rId39" Type="http://schemas.openxmlformats.org/officeDocument/2006/relationships/image" Target="../media/image202.png"/><Relationship Id="rId40" Type="http://schemas.openxmlformats.org/officeDocument/2006/relationships/image" Target="../media/image203.png"/><Relationship Id="rId41" Type="http://schemas.openxmlformats.org/officeDocument/2006/relationships/image" Target="../media/image204.png"/><Relationship Id="rId42" Type="http://schemas.openxmlformats.org/officeDocument/2006/relationships/image" Target="../media/image205.png"/><Relationship Id="rId43" Type="http://schemas.openxmlformats.org/officeDocument/2006/relationships/image" Target="../media/image206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ointful.github.io/docker-intro" TargetMode="External"/><Relationship Id="rId3" Type="http://schemas.openxmlformats.org/officeDocument/2006/relationships/hyperlink" Target="http://www.mindmeister.com/es/389671722/open-container-ecosystem-formerly-docker-ecosystem" TargetMode="External"/><Relationship Id="rId4" Type="http://schemas.openxmlformats.org/officeDocument/2006/relationships/hyperlink" Target="http://www.slideshare.net/docker" TargetMode="External"/><Relationship Id="rId5" Type="http://schemas.openxmlformats.org/officeDocument/2006/relationships/hyperlink" Target="http://www.infoworld.com/article/2923852/security/containers-have-arrived-and-no-one-knows-how-to-secure-them.html" TargetMode="External"/><Relationship Id="rId6" Type="http://schemas.openxmlformats.org/officeDocument/2006/relationships/hyperlink" Target="http://es.slideshare.net/jpetazzo/docker-linux-containers-lxc-and-security" TargetMode="External"/><Relationship Id="rId7" Type="http://schemas.openxmlformats.org/officeDocument/2006/relationships/hyperlink" Target="http://www.airpair.com/docker/posts/8-proven-real-world-ways-to-use-docker" TargetMode="External"/><Relationship Id="rId8" Type="http://schemas.openxmlformats.org/officeDocument/2006/relationships/hyperlink" Target="http://container.training/" TargetMode="External"/><Relationship Id="rId9" Type="http://schemas.openxmlformats.org/officeDocument/2006/relationships/hyperlink" Target="https://medium.com/%40adrianco/evolution-of-business-logic-from-monoliths-through-microservices-to-" TargetMode="External"/><Relationship Id="rId10" Type="http://schemas.openxmlformats.org/officeDocument/2006/relationships/hyperlink" Target="http://disney.github.io/docker-training/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rc.nist.gov/publications/nistpubs/800-145/SP800-145.pdf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08" y="5233311"/>
            <a:ext cx="1369171" cy="4205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6140" y="413066"/>
            <a:ext cx="22536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latin typeface="Calibri"/>
                <a:cs typeface="Calibri"/>
              </a:rPr>
              <a:t>SEMINARIO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96102" y="2358446"/>
            <a:ext cx="5779135" cy="2929255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algn="ctr" marR="19050">
              <a:lnSpc>
                <a:spcPct val="100000"/>
              </a:lnSpc>
              <a:spcBef>
                <a:spcPts val="915"/>
              </a:spcBef>
            </a:pPr>
            <a:r>
              <a:rPr dirty="0" sz="4000" spc="-20" b="1">
                <a:latin typeface="Calibri"/>
                <a:cs typeface="Calibri"/>
              </a:rPr>
              <a:t>Docker </a:t>
            </a:r>
            <a:r>
              <a:rPr dirty="0" sz="4000" b="1">
                <a:latin typeface="Calibri"/>
                <a:cs typeface="Calibri"/>
              </a:rPr>
              <a:t>y</a:t>
            </a:r>
            <a:r>
              <a:rPr dirty="0" sz="4000" spc="-10" b="1">
                <a:latin typeface="Calibri"/>
                <a:cs typeface="Calibri"/>
              </a:rPr>
              <a:t> </a:t>
            </a:r>
            <a:r>
              <a:rPr dirty="0" sz="4000" b="1">
                <a:latin typeface="Calibri"/>
                <a:cs typeface="Calibri"/>
              </a:rPr>
              <a:t>su</a:t>
            </a:r>
            <a:r>
              <a:rPr dirty="0" sz="4000" spc="-20" b="1">
                <a:latin typeface="Calibri"/>
                <a:cs typeface="Calibri"/>
              </a:rPr>
              <a:t> Ecosistema</a:t>
            </a:r>
            <a:endParaRPr sz="40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484"/>
              </a:spcBef>
            </a:pPr>
            <a:r>
              <a:rPr dirty="0" sz="2400" spc="-5">
                <a:latin typeface="Calibri"/>
                <a:cs typeface="Calibri"/>
              </a:rPr>
              <a:t>Germán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Moltó</a:t>
            </a:r>
            <a:endParaRPr sz="2400">
              <a:latin typeface="Calibri"/>
              <a:cs typeface="Calibri"/>
            </a:endParaRPr>
          </a:p>
          <a:p>
            <a:pPr algn="ctr" marL="12700" marR="5080">
              <a:lnSpc>
                <a:spcPct val="119400"/>
              </a:lnSpc>
              <a:spcBef>
                <a:spcPts val="55"/>
              </a:spcBef>
            </a:pPr>
            <a:r>
              <a:rPr dirty="0" sz="2000" spc="-10">
                <a:latin typeface="Calibri"/>
                <a:cs typeface="Calibri"/>
              </a:rPr>
              <a:t>Departamento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Sistemas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Informáticos</a:t>
            </a:r>
            <a:r>
              <a:rPr dirty="0" sz="2000">
                <a:latin typeface="Calibri"/>
                <a:cs typeface="Calibri"/>
              </a:rPr>
              <a:t> y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Computación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Universitat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Politècnica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València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dirty="0" sz="2000" spc="-5">
                <a:latin typeface="Calibri"/>
                <a:cs typeface="Calibri"/>
              </a:rPr>
              <a:t>02/03/2017</a:t>
            </a:r>
            <a:endParaRPr sz="2000">
              <a:latin typeface="Calibri"/>
              <a:cs typeface="Calibri"/>
            </a:endParaRPr>
          </a:p>
          <a:p>
            <a:pPr algn="ctr" marL="1306830" marR="1300480" indent="1905">
              <a:lnSpc>
                <a:spcPts val="2600"/>
              </a:lnSpc>
              <a:spcBef>
                <a:spcPts val="95"/>
              </a:spcBef>
            </a:pPr>
            <a:r>
              <a:rPr dirty="0" u="sng" sz="18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3"/>
              </a:rPr>
              <a:t>gmolto@dsic.upv.es </a:t>
            </a:r>
            <a:r>
              <a:rPr dirty="0" sz="1800" spc="-1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sng" sz="18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4"/>
              </a:rPr>
              <a:t>http://www.grycap.upv.es/gmolto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312" y="1392035"/>
            <a:ext cx="1777850" cy="9047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25981" y="5171514"/>
            <a:ext cx="1571523" cy="5303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32468" y="1328798"/>
            <a:ext cx="2556469" cy="9839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94909" y="215754"/>
            <a:ext cx="4078446" cy="10658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0096" y="388441"/>
            <a:ext cx="36048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Máquinas</a:t>
            </a:r>
            <a:r>
              <a:rPr dirty="0" spc="-45"/>
              <a:t> </a:t>
            </a:r>
            <a:r>
              <a:rPr dirty="0" spc="-10"/>
              <a:t>Virtuales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947" y="1373187"/>
            <a:ext cx="8227390" cy="41624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112" y="388441"/>
            <a:ext cx="53841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Sobre</a:t>
            </a:r>
            <a:r>
              <a:rPr dirty="0" spc="-35"/>
              <a:t> </a:t>
            </a:r>
            <a:r>
              <a:rPr dirty="0" spc="-5"/>
              <a:t>las</a:t>
            </a:r>
            <a:r>
              <a:rPr dirty="0" spc="-20"/>
              <a:t> </a:t>
            </a:r>
            <a:r>
              <a:rPr dirty="0" spc="-5"/>
              <a:t>Máquinas</a:t>
            </a:r>
            <a:r>
              <a:rPr dirty="0" spc="-25"/>
              <a:t> </a:t>
            </a:r>
            <a:r>
              <a:rPr dirty="0" spc="-5"/>
              <a:t>Virtuales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259881"/>
            <a:ext cx="7759065" cy="4126229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Encapsula </a:t>
            </a:r>
            <a:r>
              <a:rPr dirty="0" sz="2800">
                <a:latin typeface="Calibri"/>
                <a:cs typeface="Calibri"/>
              </a:rPr>
              <a:t>un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host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completo</a:t>
            </a:r>
            <a:r>
              <a:rPr dirty="0" sz="2800">
                <a:latin typeface="Calibri"/>
                <a:cs typeface="Calibri"/>
              </a:rPr>
              <a:t> (SO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+ </a:t>
            </a:r>
            <a:r>
              <a:rPr dirty="0" sz="2800" spc="-5">
                <a:latin typeface="Calibri"/>
                <a:cs typeface="Calibri"/>
              </a:rPr>
              <a:t>Apps)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5">
                <a:latin typeface="Calibri"/>
                <a:cs typeface="Calibri"/>
              </a:rPr>
              <a:t>Requieren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minutos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arrancar.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Arial MT"/>
              <a:buChar char="–"/>
              <a:tabLst>
                <a:tab pos="755650" algn="l"/>
              </a:tabLst>
            </a:pPr>
            <a:r>
              <a:rPr dirty="0" u="heavy" sz="24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2"/>
              </a:rPr>
              <a:t>http://ieeexplore.ieee.org/document/6253534/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Las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imágenes</a:t>
            </a:r>
            <a:r>
              <a:rPr dirty="0" sz="2800">
                <a:latin typeface="Calibri"/>
                <a:cs typeface="Calibri"/>
              </a:rPr>
              <a:t> de </a:t>
            </a:r>
            <a:r>
              <a:rPr dirty="0" sz="2800" spc="-40">
                <a:latin typeface="Calibri"/>
                <a:cs typeface="Calibri"/>
              </a:rPr>
              <a:t>MVs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pueden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del </a:t>
            </a:r>
            <a:r>
              <a:rPr dirty="0" sz="2800" spc="-15">
                <a:latin typeface="Calibri"/>
                <a:cs typeface="Calibri"/>
              </a:rPr>
              <a:t>orden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GBs.</a:t>
            </a:r>
            <a:endParaRPr sz="2800">
              <a:latin typeface="Calibri"/>
              <a:cs typeface="Calibri"/>
            </a:endParaRPr>
          </a:p>
          <a:p>
            <a:pPr lvl="1" marL="755650" marR="5080" indent="-285750">
              <a:lnSpc>
                <a:spcPts val="2870"/>
              </a:lnSpc>
              <a:spcBef>
                <a:spcPts val="710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Un mínimo </a:t>
            </a:r>
            <a:r>
              <a:rPr dirty="0" sz="2400" spc="-10">
                <a:latin typeface="Calibri"/>
                <a:cs typeface="Calibri"/>
              </a:rPr>
              <a:t>cambio </a:t>
            </a:r>
            <a:r>
              <a:rPr dirty="0" sz="2400">
                <a:latin typeface="Calibri"/>
                <a:cs typeface="Calibri"/>
              </a:rPr>
              <a:t>en el </a:t>
            </a:r>
            <a:r>
              <a:rPr dirty="0" sz="2400" spc="-10">
                <a:latin typeface="Calibri"/>
                <a:cs typeface="Calibri"/>
              </a:rPr>
              <a:t>código </a:t>
            </a:r>
            <a:r>
              <a:rPr dirty="0" sz="2400">
                <a:latin typeface="Calibri"/>
                <a:cs typeface="Calibri"/>
              </a:rPr>
              <a:t>de la </a:t>
            </a:r>
            <a:r>
              <a:rPr dirty="0" sz="2400" spc="-5">
                <a:latin typeface="Calibri"/>
                <a:cs typeface="Calibri"/>
              </a:rPr>
              <a:t>aplicación </a:t>
            </a:r>
            <a:r>
              <a:rPr dirty="0" sz="2400" spc="-10">
                <a:latin typeface="Calibri"/>
                <a:cs typeface="Calibri"/>
              </a:rPr>
              <a:t>requiere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crear nuevamente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 </a:t>
            </a:r>
            <a:r>
              <a:rPr dirty="0" sz="2400" spc="-85">
                <a:latin typeface="Calibri"/>
                <a:cs typeface="Calibri"/>
              </a:rPr>
              <a:t>MV.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Las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imágenes</a:t>
            </a:r>
            <a:r>
              <a:rPr dirty="0" sz="2800">
                <a:latin typeface="Calibri"/>
                <a:cs typeface="Calibri"/>
              </a:rPr>
              <a:t> no </a:t>
            </a:r>
            <a:r>
              <a:rPr dirty="0" sz="2800" spc="-5">
                <a:latin typeface="Calibri"/>
                <a:cs typeface="Calibri"/>
              </a:rPr>
              <a:t>son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portables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entre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hipervisores.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5">
                <a:latin typeface="Calibri"/>
                <a:cs typeface="Calibri"/>
              </a:rPr>
              <a:t>Formato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raw</a:t>
            </a:r>
            <a:r>
              <a:rPr dirty="0" sz="2400" spc="-20" i="1">
                <a:latin typeface="Calibri"/>
                <a:cs typeface="Calibri"/>
              </a:rPr>
              <a:t> </a:t>
            </a:r>
            <a:r>
              <a:rPr dirty="0" sz="2400" spc="-5" i="1">
                <a:latin typeface="Calibri"/>
                <a:cs typeface="Calibri"/>
              </a:rPr>
              <a:t>vs</a:t>
            </a:r>
            <a:r>
              <a:rPr dirty="0" sz="2400" spc="-10" i="1">
                <a:latin typeface="Calibri"/>
                <a:cs typeface="Calibri"/>
              </a:rPr>
              <a:t> qcow2</a:t>
            </a:r>
            <a:r>
              <a:rPr dirty="0" sz="2400" spc="-10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dispositivos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ide,</a:t>
            </a:r>
            <a:r>
              <a:rPr dirty="0" sz="2400" spc="-15" i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herramienta</a:t>
            </a:r>
            <a:endParaRPr sz="2400">
              <a:latin typeface="Calibri"/>
              <a:cs typeface="Calibri"/>
            </a:endParaRPr>
          </a:p>
          <a:p>
            <a:pPr marL="755650">
              <a:lnSpc>
                <a:spcPct val="100000"/>
              </a:lnSpc>
              <a:spcBef>
                <a:spcPts val="20"/>
              </a:spcBef>
            </a:pPr>
            <a:r>
              <a:rPr dirty="0" sz="2400" spc="-5" i="1">
                <a:latin typeface="Calibri"/>
                <a:cs typeface="Calibri"/>
              </a:rPr>
              <a:t>qemu-img.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6452" y="388441"/>
            <a:ext cx="24720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</a:t>
            </a:r>
            <a:r>
              <a:rPr dirty="0" spc="-65"/>
              <a:t>r</a:t>
            </a:r>
            <a:r>
              <a:rPr dirty="0"/>
              <a:t>o</a:t>
            </a:r>
            <a:r>
              <a:rPr dirty="0" spc="-5"/>
              <a:t>bl</a:t>
            </a:r>
            <a:r>
              <a:rPr dirty="0" spc="-10"/>
              <a:t>e</a:t>
            </a:r>
            <a:r>
              <a:rPr dirty="0" spc="-5"/>
              <a:t>m</a:t>
            </a:r>
            <a:r>
              <a:rPr dirty="0" spc="-35"/>
              <a:t>á</a:t>
            </a:r>
            <a:r>
              <a:rPr dirty="0" spc="-10"/>
              <a:t>t</a:t>
            </a:r>
            <a:r>
              <a:rPr dirty="0" spc="-5"/>
              <a:t>i</a:t>
            </a:r>
            <a:r>
              <a:rPr dirty="0" spc="-30"/>
              <a:t>c</a:t>
            </a:r>
            <a:r>
              <a:rPr dirty="0"/>
              <a:t>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704" y="2418403"/>
            <a:ext cx="7057406" cy="32965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940" y="1223775"/>
            <a:ext cx="7825740" cy="1123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5600" marR="5080" indent="-342900">
              <a:lnSpc>
                <a:spcPct val="100099"/>
              </a:lnSpc>
              <a:spcBef>
                <a:spcPts val="9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Desarrollar </a:t>
            </a:r>
            <a:r>
              <a:rPr dirty="0" sz="2400" spc="-5">
                <a:latin typeface="Calibri"/>
                <a:cs typeface="Calibri"/>
              </a:rPr>
              <a:t>aplicaciones distribuidas </a:t>
            </a:r>
            <a:r>
              <a:rPr dirty="0" sz="2400" spc="-10">
                <a:latin typeface="Calibri"/>
                <a:cs typeface="Calibri"/>
              </a:rPr>
              <a:t>requiere </a:t>
            </a:r>
            <a:r>
              <a:rPr dirty="0" sz="2400" spc="-15">
                <a:latin typeface="Calibri"/>
                <a:cs typeface="Calibri"/>
              </a:rPr>
              <a:t>diferentes </a:t>
            </a:r>
            <a:r>
              <a:rPr dirty="0" sz="2400" spc="-25">
                <a:latin typeface="Calibri"/>
                <a:cs typeface="Calibri"/>
              </a:rPr>
              <a:t>SO, 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lenguajes de </a:t>
            </a:r>
            <a:r>
              <a:rPr dirty="0" sz="2400" spc="-10">
                <a:latin typeface="Calibri"/>
                <a:cs typeface="Calibri"/>
              </a:rPr>
              <a:t>programación, entornos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">
                <a:latin typeface="Calibri"/>
                <a:cs typeface="Calibri"/>
              </a:rPr>
              <a:t>ejecución, librerías,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etc. </a:t>
            </a:r>
            <a:r>
              <a:rPr dirty="0" sz="2400">
                <a:latin typeface="Calibri"/>
                <a:cs typeface="Calibri"/>
              </a:rPr>
              <a:t>y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pueden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desplegarse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sobre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múltiples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plataformas.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6505" y="388441"/>
            <a:ext cx="51917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Analogía</a:t>
            </a:r>
            <a:r>
              <a:rPr dirty="0" spc="-20"/>
              <a:t> </a:t>
            </a:r>
            <a:r>
              <a:rPr dirty="0" spc="-10"/>
              <a:t>con</a:t>
            </a:r>
            <a:r>
              <a:rPr dirty="0" spc="-20"/>
              <a:t> </a:t>
            </a:r>
            <a:r>
              <a:rPr dirty="0" spc="-5"/>
              <a:t>el</a:t>
            </a:r>
            <a:r>
              <a:rPr dirty="0" spc="-20"/>
              <a:t> </a:t>
            </a:r>
            <a:r>
              <a:rPr dirty="0" spc="-10"/>
              <a:t>Mundo </a:t>
            </a:r>
            <a:r>
              <a:rPr dirty="0" spc="-20"/>
              <a:t>Real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18" y="1297382"/>
            <a:ext cx="8283891" cy="39995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05055" y="5180194"/>
            <a:ext cx="3027680" cy="36068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>
              <a:lnSpc>
                <a:spcPts val="1430"/>
              </a:lnSpc>
              <a:spcBef>
                <a:spcPts val="30"/>
              </a:spcBef>
            </a:pPr>
            <a:r>
              <a:rPr dirty="0" u="sng" sz="14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3"/>
              </a:rPr>
              <a:t>http://disney.github.io/docker-training</a:t>
            </a:r>
            <a:endParaRPr sz="1400">
              <a:latin typeface="Calibri"/>
              <a:cs typeface="Calibri"/>
            </a:endParaRPr>
          </a:p>
          <a:p>
            <a:pPr marL="2833370">
              <a:lnSpc>
                <a:spcPts val="1190"/>
              </a:lnSpc>
            </a:pPr>
            <a:fld id="{81D60167-4931-47E6-BA6A-407CBD079E47}" type="slidenum"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13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9668" y="388441"/>
            <a:ext cx="48666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Solución</a:t>
            </a:r>
            <a:r>
              <a:rPr dirty="0" spc="-30"/>
              <a:t> </a:t>
            </a:r>
            <a:r>
              <a:rPr dirty="0" spc="-5"/>
              <a:t>en</a:t>
            </a:r>
            <a:r>
              <a:rPr dirty="0" spc="-25"/>
              <a:t> </a:t>
            </a:r>
            <a:r>
              <a:rPr dirty="0" spc="-5"/>
              <a:t>el</a:t>
            </a:r>
            <a:r>
              <a:rPr dirty="0" spc="-25"/>
              <a:t> </a:t>
            </a:r>
            <a:r>
              <a:rPr dirty="0" spc="-5"/>
              <a:t>Mundo</a:t>
            </a:r>
            <a:r>
              <a:rPr dirty="0" spc="-15"/>
              <a:t> real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39894"/>
            <a:ext cx="1743002" cy="267510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54172" y="5371323"/>
            <a:ext cx="656335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3"/>
              </a:rPr>
              <a:t>http://www.amazon.com/The-Box-Shipping-Container-Smaller/dp/0691136408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147" y="1213640"/>
            <a:ext cx="7619852" cy="351222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70989" y="4559471"/>
            <a:ext cx="2824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5"/>
              </a:rPr>
              <a:t>http://disney.github.io/docker-training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9307" y="388441"/>
            <a:ext cx="40284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Contenedores</a:t>
            </a:r>
            <a:r>
              <a:rPr dirty="0" spc="-45"/>
              <a:t> </a:t>
            </a:r>
            <a:r>
              <a:rPr dirty="0" spc="-25"/>
              <a:t>Docker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89153"/>
            <a:ext cx="9144000" cy="43258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16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7586" y="388441"/>
            <a:ext cx="31311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¿Qué</a:t>
            </a:r>
            <a:r>
              <a:rPr dirty="0" spc="-45"/>
              <a:t> </a:t>
            </a:r>
            <a:r>
              <a:rPr dirty="0" spc="-5"/>
              <a:t>es</a:t>
            </a:r>
            <a:r>
              <a:rPr dirty="0" spc="-45"/>
              <a:t> </a:t>
            </a:r>
            <a:r>
              <a:rPr dirty="0" spc="-20"/>
              <a:t>Docker?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59023"/>
            <a:ext cx="7893050" cy="4046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5600" marR="5080" indent="-342900">
              <a:lnSpc>
                <a:spcPct val="997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5">
                <a:latin typeface="Calibri"/>
                <a:cs typeface="Calibri"/>
              </a:rPr>
              <a:t> es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una </a:t>
            </a:r>
            <a:r>
              <a:rPr dirty="0" sz="2800" spc="-20">
                <a:latin typeface="Calibri"/>
                <a:cs typeface="Calibri"/>
              </a:rPr>
              <a:t>plataforma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abierta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 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desarrolladores</a:t>
            </a:r>
            <a:r>
              <a:rPr dirty="0" sz="2800">
                <a:latin typeface="Calibri"/>
                <a:cs typeface="Calibri"/>
              </a:rPr>
              <a:t> y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administradores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sistemas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 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35">
                <a:latin typeface="Calibri"/>
                <a:cs typeface="Calibri"/>
              </a:rPr>
              <a:t>construir,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enviar</a:t>
            </a:r>
            <a:r>
              <a:rPr dirty="0" sz="2800">
                <a:latin typeface="Calibri"/>
                <a:cs typeface="Calibri"/>
              </a:rPr>
              <a:t> y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ejecutar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aplicaciones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distribuidas.</a:t>
            </a:r>
            <a:endParaRPr sz="2800">
              <a:latin typeface="Calibri"/>
              <a:cs typeface="Calibri"/>
            </a:endParaRPr>
          </a:p>
          <a:p>
            <a:pPr marL="355600" marR="151130" indent="-3429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5">
                <a:latin typeface="Calibri"/>
                <a:cs typeface="Calibri"/>
              </a:rPr>
              <a:t>Permite</a:t>
            </a:r>
            <a:r>
              <a:rPr dirty="0" sz="2800" spc="-10">
                <a:latin typeface="Calibri"/>
                <a:cs typeface="Calibri"/>
              </a:rPr>
              <a:t> empaquetar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una</a:t>
            </a:r>
            <a:r>
              <a:rPr dirty="0" sz="2800" spc="-5">
                <a:latin typeface="Calibri"/>
                <a:cs typeface="Calibri"/>
              </a:rPr>
              <a:t> aplicación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todas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sus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dependencias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(SO,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librerías,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aplicaciones,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etc.)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ser </a:t>
            </a:r>
            <a:r>
              <a:rPr dirty="0" sz="2800" spc="-10">
                <a:latin typeface="Calibri"/>
                <a:cs typeface="Calibri"/>
              </a:rPr>
              <a:t>ejecutada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diferentes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plataformas.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20"/>
              </a:spcBef>
            </a:pPr>
            <a:r>
              <a:rPr dirty="0" sz="2400">
                <a:latin typeface="Arial MT"/>
                <a:cs typeface="Arial MT"/>
              </a:rPr>
              <a:t>–</a:t>
            </a:r>
            <a:r>
              <a:rPr dirty="0" sz="2400" spc="240">
                <a:latin typeface="Arial MT"/>
                <a:cs typeface="Arial MT"/>
              </a:rPr>
              <a:t> </a:t>
            </a:r>
            <a:r>
              <a:rPr dirty="0" sz="2400" spc="-5">
                <a:latin typeface="Calibri"/>
                <a:cs typeface="Calibri"/>
              </a:rPr>
              <a:t>Objetivo: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5" i="1">
                <a:latin typeface="Calibri"/>
                <a:cs typeface="Calibri"/>
              </a:rPr>
              <a:t>Fast,</a:t>
            </a:r>
            <a:r>
              <a:rPr dirty="0" sz="2400" spc="-10" i="1">
                <a:latin typeface="Calibri"/>
                <a:cs typeface="Calibri"/>
              </a:rPr>
              <a:t> consistent</a:t>
            </a:r>
            <a:r>
              <a:rPr dirty="0" sz="2400" spc="-1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delivery</a:t>
            </a:r>
            <a:r>
              <a:rPr dirty="0" sz="2400" spc="-1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of </a:t>
            </a:r>
            <a:r>
              <a:rPr dirty="0" sz="2400" spc="-5" i="1"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  <a:p>
            <a:pPr marL="355600" marR="105283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5">
                <a:latin typeface="Calibri"/>
                <a:cs typeface="Calibri"/>
              </a:rPr>
              <a:t>Permite</a:t>
            </a:r>
            <a:r>
              <a:rPr dirty="0" sz="2800" spc="-10">
                <a:latin typeface="Calibri"/>
                <a:cs typeface="Calibri"/>
              </a:rPr>
              <a:t> desplegar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entornos</a:t>
            </a:r>
            <a:r>
              <a:rPr dirty="0" sz="2800">
                <a:latin typeface="Calibri"/>
                <a:cs typeface="Calibri"/>
              </a:rPr>
              <a:t> de</a:t>
            </a:r>
            <a:r>
              <a:rPr dirty="0" sz="2800" spc="-5">
                <a:latin typeface="Calibri"/>
                <a:cs typeface="Calibri"/>
              </a:rPr>
              <a:t> ejecución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aplicación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rápidamente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y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forma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repetible.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4351" y="255887"/>
            <a:ext cx="2692448" cy="9254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16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41500"/>
            <a:ext cx="5420360" cy="3055620"/>
            <a:chOff x="0" y="1841500"/>
            <a:chExt cx="5420360" cy="3055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7932" y="1841500"/>
              <a:ext cx="1087966" cy="1892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29488" y="1877978"/>
              <a:ext cx="963930" cy="1770380"/>
            </a:xfrm>
            <a:custGeom>
              <a:avLst/>
              <a:gdLst/>
              <a:ahLst/>
              <a:cxnLst/>
              <a:rect l="l" t="t" r="r" b="b"/>
              <a:pathLst>
                <a:path w="963930" h="1770379">
                  <a:moveTo>
                    <a:pt x="0" y="0"/>
                  </a:moveTo>
                  <a:lnTo>
                    <a:pt x="963708" y="0"/>
                  </a:lnTo>
                  <a:lnTo>
                    <a:pt x="963708" y="1769894"/>
                  </a:lnTo>
                  <a:lnTo>
                    <a:pt x="0" y="176989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24877"/>
              <a:ext cx="2612129" cy="28659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0756" y="3012872"/>
              <a:ext cx="2659063" cy="18838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97307" y="114120"/>
            <a:ext cx="5051425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703070" marR="5080" indent="-1690370">
              <a:lnSpc>
                <a:spcPct val="100299"/>
              </a:lnSpc>
              <a:spcBef>
                <a:spcPts val="85"/>
              </a:spcBef>
            </a:pPr>
            <a:r>
              <a:rPr dirty="0" spc="-15"/>
              <a:t>Contenedores </a:t>
            </a:r>
            <a:r>
              <a:rPr dirty="0" spc="-10"/>
              <a:t>vs </a:t>
            </a:r>
            <a:r>
              <a:rPr dirty="0" spc="-5"/>
              <a:t>Máquinas </a:t>
            </a:r>
            <a:r>
              <a:rPr dirty="0" spc="-800"/>
              <a:t> </a:t>
            </a:r>
            <a:r>
              <a:rPr dirty="0" spc="-10"/>
              <a:t>Virtuales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34850" y="1283262"/>
            <a:ext cx="25831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Contenedores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(PROS)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2050" y="1595745"/>
            <a:ext cx="2917825" cy="248920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800" spc="-25">
                <a:latin typeface="Calibri"/>
                <a:cs typeface="Calibri"/>
              </a:rPr>
              <a:t>Tamaño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imagen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menor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800" spc="-5">
                <a:latin typeface="Calibri"/>
                <a:cs typeface="Calibri"/>
              </a:rPr>
              <a:t>Ejecución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instantánea</a:t>
            </a:r>
            <a:endParaRPr sz="1800">
              <a:latin typeface="Calibri"/>
              <a:cs typeface="Calibri"/>
            </a:endParaRPr>
          </a:p>
          <a:p>
            <a:pPr marL="298450" marR="978535" indent="-285750">
              <a:lnSpc>
                <a:spcPct val="100000"/>
              </a:lnSpc>
              <a:spcBef>
                <a:spcPts val="440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800" spc="-5">
                <a:latin typeface="Calibri"/>
                <a:cs typeface="Calibri"/>
              </a:rPr>
              <a:t>Sin </a:t>
            </a:r>
            <a:r>
              <a:rPr dirty="0" sz="1800" spc="-15">
                <a:latin typeface="Calibri"/>
                <a:cs typeface="Calibri"/>
              </a:rPr>
              <a:t>sobrecarga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virtualización</a:t>
            </a:r>
            <a:endParaRPr sz="1800">
              <a:latin typeface="Calibri"/>
              <a:cs typeface="Calibri"/>
            </a:endParaRPr>
          </a:p>
          <a:p>
            <a:pPr marL="298450" marR="5080" indent="-285750">
              <a:lnSpc>
                <a:spcPct val="99500"/>
              </a:lnSpc>
              <a:spcBef>
                <a:spcPts val="459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800" spc="-5">
                <a:latin typeface="Calibri"/>
                <a:cs typeface="Calibri"/>
              </a:rPr>
              <a:t>Encapsula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todas las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dependencias,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garantizando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la </a:t>
            </a:r>
            <a:r>
              <a:rPr dirty="0" sz="1800" spc="-10">
                <a:latin typeface="Calibri"/>
                <a:cs typeface="Calibri"/>
              </a:rPr>
              <a:t>correcta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ejecución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39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800" spc="-20">
                <a:latin typeface="Calibri"/>
                <a:cs typeface="Calibri"/>
              </a:rPr>
              <a:t>Write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Once Run </a:t>
            </a:r>
            <a:r>
              <a:rPr dirty="0" sz="1800" spc="-10">
                <a:latin typeface="Calibri"/>
                <a:cs typeface="Calibri"/>
              </a:rPr>
              <a:t>Anywhere*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34850" y="4119595"/>
            <a:ext cx="2611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Contenedores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(CONS)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92050" y="4475196"/>
            <a:ext cx="2659380" cy="80708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98450" marR="5080" indent="-285750">
              <a:lnSpc>
                <a:spcPct val="100699"/>
              </a:lnSpc>
              <a:spcBef>
                <a:spcPts val="85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Imposible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ejecutar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Windows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sobre Linux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600" spc="-10">
                <a:latin typeface="Calibri"/>
                <a:cs typeface="Calibri"/>
              </a:rPr>
              <a:t>Aislamiento </a:t>
            </a:r>
            <a:r>
              <a:rPr dirty="0" sz="1600" spc="-5">
                <a:latin typeface="Calibri"/>
                <a:cs typeface="Calibri"/>
              </a:rPr>
              <a:t>de seguridad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49250" y="5296441"/>
            <a:ext cx="14452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dirty="0" sz="1200" spc="-5">
                <a:latin typeface="Calibri"/>
                <a:cs typeface="Calibri"/>
              </a:rPr>
              <a:t>Host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kernel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5">
                <a:latin typeface="Calibri"/>
                <a:cs typeface="Calibri"/>
              </a:rPr>
              <a:t>sharing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3621" y="4908597"/>
            <a:ext cx="2024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Máquina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Virtual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3163" y="4853040"/>
            <a:ext cx="176466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Contenedores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3886" y="5436885"/>
            <a:ext cx="40716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*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x86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Linux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3.2+ </a:t>
            </a:r>
            <a:r>
              <a:rPr dirty="0" sz="1400">
                <a:latin typeface="Calibri"/>
                <a:cs typeface="Calibri"/>
              </a:rPr>
              <a:t>ó </a:t>
            </a:r>
            <a:r>
              <a:rPr dirty="0" sz="1400" spc="-5">
                <a:latin typeface="Calibri"/>
                <a:cs typeface="Calibri"/>
              </a:rPr>
              <a:t>2.6.32+ </a:t>
            </a:r>
            <a:r>
              <a:rPr dirty="0" sz="1400" spc="-10">
                <a:latin typeface="Calibri"/>
                <a:cs typeface="Calibri"/>
              </a:rPr>
              <a:t>para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Fedora,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CentOS, </a:t>
            </a:r>
            <a:r>
              <a:rPr dirty="0" sz="1400" spc="-10"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30955" y="1615306"/>
            <a:ext cx="279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MV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1686" y="388441"/>
            <a:ext cx="45840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Componentes</a:t>
            </a:r>
            <a:r>
              <a:rPr dirty="0" spc="-30"/>
              <a:t> </a:t>
            </a:r>
            <a:r>
              <a:rPr dirty="0" spc="-5"/>
              <a:t>de</a:t>
            </a:r>
            <a:r>
              <a:rPr dirty="0" spc="-35"/>
              <a:t> </a:t>
            </a:r>
            <a:r>
              <a:rPr dirty="0" spc="-25"/>
              <a:t>Docker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345374"/>
            <a:ext cx="3192145" cy="4332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313690" indent="-342900">
              <a:lnSpc>
                <a:spcPct val="999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20">
                <a:latin typeface="Calibri"/>
                <a:cs typeface="Calibri"/>
              </a:rPr>
              <a:t>Docker </a:t>
            </a:r>
            <a:r>
              <a:rPr dirty="0" sz="2800" spc="-15">
                <a:latin typeface="Calibri"/>
                <a:cs typeface="Calibri"/>
              </a:rPr>
              <a:t>consta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 </a:t>
            </a:r>
            <a:r>
              <a:rPr dirty="0" sz="2800" spc="-15">
                <a:latin typeface="Calibri"/>
                <a:cs typeface="Calibri"/>
              </a:rPr>
              <a:t>ecosistema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62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herramientas </a:t>
            </a:r>
            <a:r>
              <a:rPr dirty="0" sz="2800" spc="-10">
                <a:latin typeface="Calibri"/>
                <a:cs typeface="Calibri"/>
              </a:rPr>
              <a:t> alrededor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Engine.</a:t>
            </a:r>
            <a:endParaRPr sz="2800">
              <a:latin typeface="Calibri"/>
              <a:cs typeface="Calibri"/>
            </a:endParaRPr>
          </a:p>
          <a:p>
            <a:pPr algn="just" marL="355600" marR="1341755" indent="-342900">
              <a:lnSpc>
                <a:spcPct val="99700"/>
              </a:lnSpc>
              <a:spcBef>
                <a:spcPts val="68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OCI</a:t>
            </a:r>
            <a:r>
              <a:rPr dirty="0" sz="2800" spc="-9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(Open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Container </a:t>
            </a:r>
            <a:r>
              <a:rPr dirty="0" sz="2800" spc="-62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Initiative)</a:t>
            </a:r>
            <a:endParaRPr sz="2800">
              <a:latin typeface="Calibri"/>
              <a:cs typeface="Calibri"/>
            </a:endParaRPr>
          </a:p>
          <a:p>
            <a:pPr algn="just" marL="755015" marR="5080" indent="-285750">
              <a:lnSpc>
                <a:spcPct val="100699"/>
              </a:lnSpc>
              <a:spcBef>
                <a:spcPts val="585"/>
              </a:spcBef>
            </a:pPr>
            <a:r>
              <a:rPr dirty="0" sz="2400">
                <a:latin typeface="Arial MT"/>
                <a:cs typeface="Arial MT"/>
              </a:rPr>
              <a:t>–</a:t>
            </a:r>
            <a:r>
              <a:rPr dirty="0" sz="2400">
                <a:solidFill>
                  <a:srgbClr val="60ACFF"/>
                </a:solidFill>
                <a:latin typeface="Arial MT"/>
                <a:cs typeface="Arial MT"/>
              </a:rPr>
              <a:t> </a:t>
            </a:r>
            <a:r>
              <a:rPr dirty="0" u="heavy" sz="2400" spc="-2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https://www.openc </a:t>
            </a:r>
            <a:r>
              <a:rPr dirty="0" sz="2400" spc="-53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4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ontainers.org/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2702" y="1219730"/>
            <a:ext cx="498441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0210" y="114120"/>
            <a:ext cx="4324985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536700" marR="5080" indent="-1524635">
              <a:lnSpc>
                <a:spcPct val="100299"/>
              </a:lnSpc>
              <a:spcBef>
                <a:spcPts val="85"/>
              </a:spcBef>
            </a:pPr>
            <a:r>
              <a:rPr dirty="0" spc="-20"/>
              <a:t>Arquitectura </a:t>
            </a:r>
            <a:r>
              <a:rPr dirty="0" spc="-5"/>
              <a:t>de </a:t>
            </a:r>
            <a:r>
              <a:rPr dirty="0" spc="-25"/>
              <a:t>Docker </a:t>
            </a:r>
            <a:r>
              <a:rPr dirty="0" spc="-800"/>
              <a:t> </a:t>
            </a:r>
            <a:r>
              <a:rPr dirty="0" spc="-5"/>
              <a:t>Engine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892" y="3306074"/>
            <a:ext cx="3006090" cy="2296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99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Cliente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Host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pueden</a:t>
            </a:r>
            <a:r>
              <a:rPr dirty="0" sz="2400" spc="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coexistir</a:t>
            </a:r>
            <a:r>
              <a:rPr dirty="0" sz="2400" spc="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misma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máquina.</a:t>
            </a:r>
            <a:endParaRPr sz="2400">
              <a:latin typeface="Calibri"/>
              <a:cs typeface="Calibri"/>
            </a:endParaRPr>
          </a:p>
          <a:p>
            <a:pPr marL="355600" marR="6350" indent="-342900">
              <a:lnSpc>
                <a:spcPct val="100099"/>
              </a:lnSpc>
              <a:spcBef>
                <a:spcPts val="5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latin typeface="Calibri"/>
                <a:cs typeface="Calibri"/>
              </a:rPr>
              <a:t>Registro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imágenes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local </a:t>
            </a:r>
            <a:r>
              <a:rPr dirty="0" sz="2400" spc="-5">
                <a:latin typeface="Calibri"/>
                <a:cs typeface="Calibri"/>
              </a:rPr>
              <a:t>vs </a:t>
            </a:r>
            <a:r>
              <a:rPr dirty="0" sz="2400" spc="-15">
                <a:latin typeface="Calibri"/>
                <a:cs typeface="Calibri"/>
              </a:rPr>
              <a:t>remoto </a:t>
            </a:r>
            <a:r>
              <a:rPr dirty="0" sz="2400">
                <a:latin typeface="Calibri"/>
                <a:cs typeface="Calibri"/>
              </a:rPr>
              <a:t>(e.g.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Hub).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884" y="1316729"/>
            <a:ext cx="7519916" cy="39276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394" y="388441"/>
            <a:ext cx="46697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Profesor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35"/>
              <a:t> </a:t>
            </a:r>
            <a:r>
              <a:rPr dirty="0" spc="-5"/>
              <a:t>la</a:t>
            </a:r>
            <a:r>
              <a:rPr dirty="0" spc="-30"/>
              <a:t> </a:t>
            </a:r>
            <a:r>
              <a:rPr dirty="0" spc="-15"/>
              <a:t>Asignatura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258952"/>
            <a:ext cx="7905115" cy="434213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Germán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Moltó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–</a:t>
            </a:r>
            <a:r>
              <a:rPr dirty="0" sz="2000" spc="-2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sng" sz="20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2"/>
              </a:rPr>
              <a:t>http://www.grycap.upv.es/gmolto</a:t>
            </a:r>
            <a:endParaRPr sz="2000">
              <a:latin typeface="Calibri"/>
              <a:cs typeface="Calibri"/>
            </a:endParaRPr>
          </a:p>
          <a:p>
            <a:pPr lvl="1" marL="755015" marR="654050" indent="-285750">
              <a:lnSpc>
                <a:spcPts val="2130"/>
              </a:lnSpc>
              <a:spcBef>
                <a:spcPts val="5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Calibri"/>
                <a:cs typeface="Calibri"/>
              </a:rPr>
              <a:t>Titular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Universidad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el</a:t>
            </a:r>
            <a:r>
              <a:rPr dirty="0" sz="1800" spc="-5">
                <a:latin typeface="Calibri"/>
                <a:cs typeface="Calibri"/>
              </a:rPr>
              <a:t> Departamento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Sistemas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Informáticos</a:t>
            </a:r>
            <a:r>
              <a:rPr dirty="0" sz="1800">
                <a:latin typeface="Calibri"/>
                <a:cs typeface="Calibri"/>
              </a:rPr>
              <a:t> y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Computación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38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Investigador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el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Instituto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Instrumentación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para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Molecular</a:t>
            </a:r>
            <a:endParaRPr sz="1800">
              <a:latin typeface="Calibri"/>
              <a:cs typeface="Calibri"/>
            </a:endParaRPr>
          </a:p>
          <a:p>
            <a:pPr lvl="2" marL="1155700" indent="-229235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dirty="0" sz="1600" spc="-10">
                <a:latin typeface="Calibri"/>
                <a:cs typeface="Calibri"/>
              </a:rPr>
              <a:t>Área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Grid </a:t>
            </a:r>
            <a:r>
              <a:rPr dirty="0" sz="1600">
                <a:latin typeface="Calibri"/>
                <a:cs typeface="Calibri"/>
              </a:rPr>
              <a:t>y </a:t>
            </a:r>
            <a:r>
              <a:rPr dirty="0" sz="1600" spc="-5">
                <a:latin typeface="Calibri"/>
                <a:cs typeface="Calibri"/>
              </a:rPr>
              <a:t>Cloud de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Altas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Prestaciones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Imparte </a:t>
            </a:r>
            <a:r>
              <a:rPr dirty="0" sz="2000" spc="-10">
                <a:latin typeface="Calibri"/>
                <a:cs typeface="Calibri"/>
              </a:rPr>
              <a:t>asignaturas</a:t>
            </a:r>
            <a:r>
              <a:rPr dirty="0" sz="2000" spc="-5">
                <a:latin typeface="Calibri"/>
                <a:cs typeface="Calibri"/>
              </a:rPr>
              <a:t> de Cloud en: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34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Master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Universitario</a:t>
            </a:r>
            <a:r>
              <a:rPr dirty="0" sz="1800">
                <a:latin typeface="Calibri"/>
                <a:cs typeface="Calibri"/>
              </a:rPr>
              <a:t> en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Computación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Paralela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 </a:t>
            </a:r>
            <a:r>
              <a:rPr dirty="0" sz="1800" spc="-5">
                <a:latin typeface="Calibri"/>
                <a:cs typeface="Calibri"/>
              </a:rPr>
              <a:t>Distribuida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Curso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Online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Cloud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Computing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con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30"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Máster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-5">
                <a:latin typeface="Calibri"/>
                <a:cs typeface="Calibri"/>
              </a:rPr>
              <a:t> Big </a:t>
            </a:r>
            <a:r>
              <a:rPr dirty="0" sz="1800" spc="-10">
                <a:latin typeface="Calibri"/>
                <a:cs typeface="Calibri"/>
              </a:rPr>
              <a:t>Data </a:t>
            </a:r>
            <a:r>
              <a:rPr dirty="0" sz="1800" spc="-5"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Master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Universitario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Gestión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Información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(MUGI)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Responsable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 </a:t>
            </a:r>
            <a:r>
              <a:rPr dirty="0" sz="2000" spc="-10">
                <a:latin typeface="Calibri"/>
                <a:cs typeface="Calibri"/>
              </a:rPr>
              <a:t>tarea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proyecto </a:t>
            </a:r>
            <a:r>
              <a:rPr dirty="0" sz="2000" spc="-10">
                <a:latin typeface="Calibri"/>
                <a:cs typeface="Calibri"/>
              </a:rPr>
              <a:t>europeo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INDIGO-DataCloud.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IP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proyectos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nacionales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(RETOS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I+D)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sobre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Cloud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Computing,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Big </a:t>
            </a:r>
            <a:r>
              <a:rPr dirty="0" sz="2000" spc="-10">
                <a:latin typeface="Calibri"/>
                <a:cs typeface="Calibri"/>
              </a:rPr>
              <a:t>Data,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Contenedores,</a:t>
            </a:r>
            <a:r>
              <a:rPr dirty="0" sz="2000" spc="-5">
                <a:latin typeface="Calibri"/>
                <a:cs typeface="Calibri"/>
              </a:rPr>
              <a:t> Computación </a:t>
            </a:r>
            <a:r>
              <a:rPr dirty="0" sz="2000" spc="-10">
                <a:latin typeface="Calibri"/>
                <a:cs typeface="Calibri"/>
              </a:rPr>
              <a:t>con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Hardware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Específico.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3602" y="5321533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84231" y="154781"/>
            <a:ext cx="802569" cy="11006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7319" y="114120"/>
            <a:ext cx="435102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850265" marR="5080" indent="-838200">
              <a:lnSpc>
                <a:spcPct val="100299"/>
              </a:lnSpc>
              <a:spcBef>
                <a:spcPts val="85"/>
              </a:spcBef>
            </a:pPr>
            <a:r>
              <a:rPr dirty="0" spc="-35"/>
              <a:t>Tecnologías</a:t>
            </a:r>
            <a:r>
              <a:rPr dirty="0" spc="-15"/>
              <a:t> </a:t>
            </a:r>
            <a:r>
              <a:rPr dirty="0" spc="-5"/>
              <a:t>Usadas</a:t>
            </a:r>
            <a:r>
              <a:rPr dirty="0" spc="-10"/>
              <a:t> </a:t>
            </a:r>
            <a:r>
              <a:rPr dirty="0" spc="-5"/>
              <a:t>por </a:t>
            </a:r>
            <a:r>
              <a:rPr dirty="0" spc="-800"/>
              <a:t> </a:t>
            </a:r>
            <a:r>
              <a:rPr dirty="0" spc="-25"/>
              <a:t>Docker</a:t>
            </a:r>
            <a:r>
              <a:rPr dirty="0" spc="-20"/>
              <a:t> </a:t>
            </a:r>
            <a:r>
              <a:rPr dirty="0" spc="-5"/>
              <a:t>Engine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266100"/>
            <a:ext cx="7905750" cy="366966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Namespaces</a:t>
            </a:r>
            <a:endParaRPr sz="24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5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Capa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aislamiento. </a:t>
            </a:r>
            <a:r>
              <a:rPr dirty="0" sz="2000">
                <a:latin typeface="Calibri"/>
                <a:cs typeface="Calibri"/>
              </a:rPr>
              <a:t>Se </a:t>
            </a:r>
            <a:r>
              <a:rPr dirty="0" sz="2000" spc="-5">
                <a:latin typeface="Calibri"/>
                <a:cs typeface="Calibri"/>
              </a:rPr>
              <a:t>crean </a:t>
            </a:r>
            <a:r>
              <a:rPr dirty="0" sz="2000" spc="-15">
                <a:latin typeface="Calibri"/>
                <a:cs typeface="Calibri"/>
              </a:rPr>
              <a:t>diferentes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namespaces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para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un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contenedor </a:t>
            </a:r>
            <a:r>
              <a:rPr dirty="0" sz="2000">
                <a:latin typeface="Calibri"/>
                <a:cs typeface="Calibri"/>
              </a:rPr>
              <a:t>en </a:t>
            </a:r>
            <a:r>
              <a:rPr dirty="0" sz="2000" spc="-5">
                <a:latin typeface="Calibri"/>
                <a:cs typeface="Calibri"/>
              </a:rPr>
              <a:t>ejecución </a:t>
            </a:r>
            <a:r>
              <a:rPr dirty="0" sz="2000">
                <a:latin typeface="Calibri"/>
                <a:cs typeface="Calibri"/>
              </a:rPr>
              <a:t>(</a:t>
            </a:r>
            <a:r>
              <a:rPr dirty="0" sz="2000" i="1">
                <a:latin typeface="Calibri"/>
                <a:cs typeface="Calibri"/>
              </a:rPr>
              <a:t>pid, </a:t>
            </a:r>
            <a:r>
              <a:rPr dirty="0" sz="2000" spc="-5" i="1">
                <a:latin typeface="Calibri"/>
                <a:cs typeface="Calibri"/>
              </a:rPr>
              <a:t>net, </a:t>
            </a:r>
            <a:r>
              <a:rPr dirty="0" sz="2000" i="1">
                <a:latin typeface="Calibri"/>
                <a:cs typeface="Calibri"/>
              </a:rPr>
              <a:t>ipc, </a:t>
            </a:r>
            <a:r>
              <a:rPr dirty="0" sz="2000" spc="-5" i="1">
                <a:latin typeface="Calibri"/>
                <a:cs typeface="Calibri"/>
              </a:rPr>
              <a:t>mnt, uts</a:t>
            </a:r>
            <a:r>
              <a:rPr dirty="0" sz="2000" spc="-5">
                <a:latin typeface="Calibri"/>
                <a:cs typeface="Calibri"/>
              </a:rPr>
              <a:t>). Impide que un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proceso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 </a:t>
            </a:r>
            <a:r>
              <a:rPr dirty="0" sz="2000" spc="-5">
                <a:latin typeface="Calibri"/>
                <a:cs typeface="Calibri"/>
              </a:rPr>
              <a:t>ejecución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dentro</a:t>
            </a:r>
            <a:r>
              <a:rPr dirty="0" sz="2000" spc="-5">
                <a:latin typeface="Calibri"/>
                <a:cs typeface="Calibri"/>
              </a:rPr>
              <a:t> de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contenedor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vea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otros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procesos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ejecución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 </a:t>
            </a:r>
            <a:r>
              <a:rPr dirty="0" sz="2000" spc="-10">
                <a:latin typeface="Calibri"/>
                <a:cs typeface="Calibri"/>
              </a:rPr>
              <a:t>host</a:t>
            </a:r>
            <a:r>
              <a:rPr dirty="0" sz="2000">
                <a:latin typeface="Calibri"/>
                <a:cs typeface="Calibri"/>
              </a:rPr>
              <a:t> y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tenga</a:t>
            </a:r>
            <a:r>
              <a:rPr dirty="0" sz="2000">
                <a:latin typeface="Calibri"/>
                <a:cs typeface="Calibri"/>
              </a:rPr>
              <a:t> acceso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 </a:t>
            </a:r>
            <a:r>
              <a:rPr dirty="0" sz="2000" spc="-5">
                <a:latin typeface="Calibri"/>
                <a:cs typeface="Calibri"/>
              </a:rPr>
              <a:t>dispositivos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del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host.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Cgroups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Limitación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del consumo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recursos</a:t>
            </a:r>
            <a:r>
              <a:rPr dirty="0" sz="2000" spc="-5">
                <a:latin typeface="Calibri"/>
                <a:cs typeface="Calibri"/>
              </a:rPr>
              <a:t> de un </a:t>
            </a:r>
            <a:r>
              <a:rPr dirty="0" sz="2000" spc="-25">
                <a:latin typeface="Calibri"/>
                <a:cs typeface="Calibri"/>
              </a:rPr>
              <a:t>contenedor.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UnionFS</a:t>
            </a:r>
            <a:endParaRPr sz="2400">
              <a:latin typeface="Calibri"/>
              <a:cs typeface="Calibri"/>
            </a:endParaRPr>
          </a:p>
          <a:p>
            <a:pPr lvl="1" marL="755650" marR="488315" indent="-285750">
              <a:lnSpc>
                <a:spcPct val="100000"/>
              </a:lnSpc>
              <a:spcBef>
                <a:spcPts val="484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Sistema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archivos</a:t>
            </a:r>
            <a:r>
              <a:rPr dirty="0" sz="2000">
                <a:latin typeface="Calibri"/>
                <a:cs typeface="Calibri"/>
              </a:rPr>
              <a:t> en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 a </a:t>
            </a:r>
            <a:r>
              <a:rPr dirty="0" sz="2000" spc="-5">
                <a:latin typeface="Calibri"/>
                <a:cs typeface="Calibri"/>
              </a:rPr>
              <a:t>capas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que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posibilita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almacenar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los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cambios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ocurridos</a:t>
            </a:r>
            <a:r>
              <a:rPr dirty="0" sz="2000">
                <a:latin typeface="Calibri"/>
                <a:cs typeface="Calibri"/>
              </a:rPr>
              <a:t> en</a:t>
            </a:r>
            <a:r>
              <a:rPr dirty="0" sz="2000" spc="-5">
                <a:latin typeface="Calibri"/>
                <a:cs typeface="Calibri"/>
              </a:rPr>
              <a:t> un </a:t>
            </a:r>
            <a:r>
              <a:rPr dirty="0" sz="2000" spc="-10">
                <a:latin typeface="Calibri"/>
                <a:cs typeface="Calibri"/>
              </a:rPr>
              <a:t>contenedor</a:t>
            </a:r>
            <a:r>
              <a:rPr dirty="0" sz="2000">
                <a:latin typeface="Calibri"/>
                <a:cs typeface="Calibri"/>
              </a:rPr>
              <a:t> en </a:t>
            </a:r>
            <a:r>
              <a:rPr dirty="0" sz="2000" spc="-15">
                <a:latin typeface="Calibri"/>
                <a:cs typeface="Calibri"/>
              </a:rPr>
              <a:t>diferentes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capas.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193" y="388441"/>
            <a:ext cx="53486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Instalación</a:t>
            </a:r>
            <a:r>
              <a:rPr dirty="0" spc="-20"/>
              <a:t> </a:t>
            </a:r>
            <a:r>
              <a:rPr dirty="0" spc="-5"/>
              <a:t>de</a:t>
            </a:r>
            <a:r>
              <a:rPr dirty="0" spc="-20"/>
              <a:t> </a:t>
            </a:r>
            <a:r>
              <a:rPr dirty="0" spc="-25"/>
              <a:t>Docker</a:t>
            </a:r>
            <a:r>
              <a:rPr dirty="0" spc="-15"/>
              <a:t> </a:t>
            </a:r>
            <a:r>
              <a:rPr dirty="0" spc="-5"/>
              <a:t>Engine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82525"/>
            <a:ext cx="7037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Calibri"/>
                <a:cs typeface="Calibri"/>
              </a:rPr>
              <a:t>curl</a:t>
            </a:r>
            <a:r>
              <a:rPr dirty="0" sz="3600" spc="-30">
                <a:latin typeface="Calibri"/>
                <a:cs typeface="Calibri"/>
              </a:rPr>
              <a:t> </a:t>
            </a:r>
            <a:r>
              <a:rPr dirty="0" sz="3600" spc="-20">
                <a:latin typeface="Calibri"/>
                <a:cs typeface="Calibri"/>
              </a:rPr>
              <a:t>-fsSL </a:t>
            </a:r>
            <a:r>
              <a:rPr dirty="0" u="heavy" sz="3600" spc="-3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https://get.docker.com/</a:t>
            </a:r>
            <a:r>
              <a:rPr dirty="0" sz="3600" spc="-2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sz="3600">
                <a:latin typeface="Calibri"/>
                <a:cs typeface="Calibri"/>
              </a:rPr>
              <a:t>|</a:t>
            </a:r>
            <a:r>
              <a:rPr dirty="0" sz="3600" spc="-15">
                <a:latin typeface="Calibri"/>
                <a:cs typeface="Calibri"/>
              </a:rPr>
              <a:t> </a:t>
            </a:r>
            <a:r>
              <a:rPr dirty="0" sz="3600">
                <a:latin typeface="Calibri"/>
                <a:cs typeface="Calibri"/>
              </a:rPr>
              <a:t>sh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092543"/>
            <a:ext cx="6638290" cy="1145540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7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600" spc="-15">
                <a:latin typeface="Calibri"/>
                <a:cs typeface="Calibri"/>
              </a:rPr>
              <a:t>Existen </a:t>
            </a:r>
            <a:r>
              <a:rPr dirty="0" sz="3600" spc="-20">
                <a:latin typeface="Calibri"/>
                <a:cs typeface="Calibri"/>
              </a:rPr>
              <a:t>otras</a:t>
            </a:r>
            <a:r>
              <a:rPr dirty="0" sz="3600" spc="-10">
                <a:latin typeface="Calibri"/>
                <a:cs typeface="Calibri"/>
              </a:rPr>
              <a:t> </a:t>
            </a:r>
            <a:r>
              <a:rPr dirty="0" sz="3600" spc="-15">
                <a:latin typeface="Calibri"/>
                <a:cs typeface="Calibri"/>
              </a:rPr>
              <a:t>formas</a:t>
            </a:r>
            <a:r>
              <a:rPr dirty="0" sz="3600" spc="-10">
                <a:latin typeface="Calibri"/>
                <a:cs typeface="Calibri"/>
              </a:rPr>
              <a:t> </a:t>
            </a:r>
            <a:r>
              <a:rPr dirty="0" sz="3600" spc="-5">
                <a:latin typeface="Calibri"/>
                <a:cs typeface="Calibri"/>
              </a:rPr>
              <a:t>de</a:t>
            </a:r>
            <a:r>
              <a:rPr dirty="0" sz="3600" spc="-20">
                <a:latin typeface="Calibri"/>
                <a:cs typeface="Calibri"/>
              </a:rPr>
              <a:t> </a:t>
            </a:r>
            <a:r>
              <a:rPr dirty="0" sz="3600" spc="-10">
                <a:latin typeface="Calibri"/>
                <a:cs typeface="Calibri"/>
              </a:rPr>
              <a:t>instalarlo:</a:t>
            </a:r>
            <a:endParaRPr sz="36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45"/>
              </a:spcBef>
            </a:pPr>
            <a:r>
              <a:rPr dirty="0" sz="2400">
                <a:latin typeface="Arial MT"/>
                <a:cs typeface="Arial MT"/>
              </a:rPr>
              <a:t>–</a:t>
            </a:r>
            <a:r>
              <a:rPr dirty="0" sz="2400" spc="190">
                <a:latin typeface="Arial MT"/>
                <a:cs typeface="Arial MT"/>
              </a:rPr>
              <a:t> </a:t>
            </a:r>
            <a:r>
              <a:rPr dirty="0" sz="2400" spc="-15">
                <a:latin typeface="Calibri"/>
                <a:cs typeface="Calibri"/>
              </a:rPr>
              <a:t>https://docs.docker.com/engine/installation/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8723" y="2024702"/>
            <a:ext cx="2642551" cy="23576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20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8063" y="388441"/>
            <a:ext cx="31102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Play</a:t>
            </a:r>
            <a:r>
              <a:rPr dirty="0" spc="-45"/>
              <a:t> </a:t>
            </a:r>
            <a:r>
              <a:rPr dirty="0" spc="-5"/>
              <a:t>with</a:t>
            </a:r>
            <a:r>
              <a:rPr dirty="0" spc="-35"/>
              <a:t> </a:t>
            </a:r>
            <a:r>
              <a:rPr dirty="0" spc="-25"/>
              <a:t>Docker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44399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u="heavy" sz="2800" spc="-2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2"/>
              </a:rPr>
              <a:t>http://play-with-docker.com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8515" y="5341526"/>
            <a:ext cx="155575" cy="186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85"/>
              </a:lnSpc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7066" y="2245085"/>
            <a:ext cx="8907145" cy="3474720"/>
            <a:chOff x="237066" y="2245085"/>
            <a:chExt cx="8907145" cy="34747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1630" y="2245085"/>
              <a:ext cx="7192369" cy="34699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7900" y="4085166"/>
              <a:ext cx="5228167" cy="3386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75712" y="4121623"/>
              <a:ext cx="5111115" cy="218440"/>
            </a:xfrm>
            <a:custGeom>
              <a:avLst/>
              <a:gdLst/>
              <a:ahLst/>
              <a:cxnLst/>
              <a:rect l="l" t="t" r="r" b="b"/>
              <a:pathLst>
                <a:path w="5111115" h="218439">
                  <a:moveTo>
                    <a:pt x="0" y="0"/>
                  </a:moveTo>
                  <a:lnTo>
                    <a:pt x="5111085" y="0"/>
                  </a:lnTo>
                  <a:lnTo>
                    <a:pt x="5111085" y="218363"/>
                  </a:lnTo>
                  <a:lnTo>
                    <a:pt x="0" y="21836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066" y="4279900"/>
              <a:ext cx="3420532" cy="1435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500" y="4826000"/>
              <a:ext cx="2548467" cy="8889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602" y="4309071"/>
              <a:ext cx="3319144" cy="14059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6602" y="4309072"/>
              <a:ext cx="3319145" cy="1406525"/>
            </a:xfrm>
            <a:custGeom>
              <a:avLst/>
              <a:gdLst/>
              <a:ahLst/>
              <a:cxnLst/>
              <a:rect l="l" t="t" r="r" b="b"/>
              <a:pathLst>
                <a:path w="3319145" h="1406525">
                  <a:moveTo>
                    <a:pt x="0" y="533531"/>
                  </a:moveTo>
                  <a:lnTo>
                    <a:pt x="1496705" y="533531"/>
                  </a:lnTo>
                  <a:lnTo>
                    <a:pt x="3319144" y="0"/>
                  </a:lnTo>
                  <a:lnTo>
                    <a:pt x="2138150" y="533531"/>
                  </a:lnTo>
                  <a:lnTo>
                    <a:pt x="2565780" y="533531"/>
                  </a:lnTo>
                  <a:lnTo>
                    <a:pt x="2565780" y="678932"/>
                  </a:lnTo>
                  <a:lnTo>
                    <a:pt x="2565780" y="897029"/>
                  </a:lnTo>
                  <a:lnTo>
                    <a:pt x="2565780" y="1405927"/>
                  </a:lnTo>
                  <a:lnTo>
                    <a:pt x="2138150" y="1405927"/>
                  </a:lnTo>
                  <a:lnTo>
                    <a:pt x="1496705" y="1405927"/>
                  </a:lnTo>
                  <a:lnTo>
                    <a:pt x="0" y="1405927"/>
                  </a:lnTo>
                  <a:lnTo>
                    <a:pt x="0" y="897029"/>
                  </a:lnTo>
                  <a:lnTo>
                    <a:pt x="0" y="678932"/>
                  </a:lnTo>
                  <a:lnTo>
                    <a:pt x="0" y="53353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75515" y="4887642"/>
            <a:ext cx="2186305" cy="756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2384">
              <a:lnSpc>
                <a:spcPct val="998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¿Entiendes que hace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este </a:t>
            </a:r>
            <a:r>
              <a:rPr dirty="0" sz="16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comando? Al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finalizar 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este </a:t>
            </a:r>
            <a:r>
              <a:rPr dirty="0" sz="1600" spc="-3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bloque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deberás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saberlo.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38" y="1600663"/>
            <a:ext cx="7731759" cy="1734185"/>
          </a:xfrm>
          <a:prstGeom prst="rect">
            <a:avLst/>
          </a:prstGeom>
        </p:spPr>
        <p:txBody>
          <a:bodyPr wrap="square" lIns="0" tIns="211454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Permite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añadir </a:t>
            </a:r>
            <a:r>
              <a:rPr dirty="0" sz="2400" spc="-10">
                <a:latin typeface="Calibri"/>
                <a:cs typeface="Calibri"/>
              </a:rPr>
              <a:t>instancias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para</a:t>
            </a:r>
            <a:r>
              <a:rPr dirty="0" sz="2400" spc="-5">
                <a:latin typeface="Calibri"/>
                <a:cs typeface="Calibri"/>
              </a:rPr>
              <a:t> usar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durante</a:t>
            </a:r>
            <a:r>
              <a:rPr dirty="0" sz="2400">
                <a:latin typeface="Calibri"/>
                <a:cs typeface="Calibri"/>
              </a:rPr>
              <a:t> 4</a:t>
            </a:r>
            <a:r>
              <a:rPr dirty="0" sz="2400" spc="-10">
                <a:latin typeface="Calibri"/>
                <a:cs typeface="Calibri"/>
              </a:rPr>
              <a:t> horas.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3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Git</a:t>
            </a:r>
            <a:endParaRPr sz="2000">
              <a:latin typeface="Calibri"/>
              <a:cs typeface="Calibri"/>
            </a:endParaRPr>
          </a:p>
          <a:p>
            <a:pPr marL="355600" marR="6530340" indent="-3429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Salida a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</a:t>
            </a:r>
            <a:r>
              <a:rPr dirty="0" sz="2000" spc="-20">
                <a:latin typeface="Calibri"/>
                <a:cs typeface="Calibri"/>
              </a:rPr>
              <a:t>n</a:t>
            </a:r>
            <a:r>
              <a:rPr dirty="0" sz="2000" spc="-15">
                <a:latin typeface="Calibri"/>
                <a:cs typeface="Calibri"/>
              </a:rPr>
              <a:t>t</a:t>
            </a:r>
            <a:r>
              <a:rPr dirty="0" sz="2000">
                <a:latin typeface="Calibri"/>
                <a:cs typeface="Calibri"/>
              </a:rPr>
              <a:t>er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6237" y="114120"/>
            <a:ext cx="5414645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2080895" marR="5080" indent="-2068830">
              <a:lnSpc>
                <a:spcPct val="100299"/>
              </a:lnSpc>
              <a:spcBef>
                <a:spcPts val="85"/>
              </a:spcBef>
            </a:pPr>
            <a:r>
              <a:rPr dirty="0" spc="-10"/>
              <a:t>Conceptos </a:t>
            </a:r>
            <a:r>
              <a:rPr dirty="0" spc="-5"/>
              <a:t>Básicos de </a:t>
            </a:r>
            <a:r>
              <a:rPr dirty="0" spc="-25"/>
              <a:t>Docker </a:t>
            </a:r>
            <a:r>
              <a:rPr dirty="0" spc="-800"/>
              <a:t> </a:t>
            </a:r>
            <a:r>
              <a:rPr dirty="0" spc="-5"/>
              <a:t>Engine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0431"/>
            <a:ext cx="8056245" cy="4107815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just" marL="355600" indent="-3429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1800" spc="-10" b="1">
                <a:latin typeface="Calibri"/>
                <a:cs typeface="Calibri"/>
              </a:rPr>
              <a:t>Imagen</a:t>
            </a:r>
            <a:endParaRPr sz="1800">
              <a:latin typeface="Calibri"/>
              <a:cs typeface="Calibri"/>
            </a:endParaRPr>
          </a:p>
          <a:p>
            <a:pPr algn="just" lvl="1" marL="755650" marR="231775" indent="-285750">
              <a:lnSpc>
                <a:spcPct val="100699"/>
              </a:lnSpc>
              <a:spcBef>
                <a:spcPts val="360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1600" spc="-5">
                <a:latin typeface="Calibri"/>
                <a:cs typeface="Calibri"/>
              </a:rPr>
              <a:t>Contiene una </a:t>
            </a:r>
            <a:r>
              <a:rPr dirty="0" sz="1600" spc="-10">
                <a:latin typeface="Calibri"/>
                <a:cs typeface="Calibri"/>
              </a:rPr>
              <a:t>distribución </a:t>
            </a:r>
            <a:r>
              <a:rPr dirty="0" sz="1600" spc="-5">
                <a:latin typeface="Calibri"/>
                <a:cs typeface="Calibri"/>
              </a:rPr>
              <a:t>de </a:t>
            </a:r>
            <a:r>
              <a:rPr dirty="0" sz="1600">
                <a:latin typeface="Calibri"/>
                <a:cs typeface="Calibri"/>
              </a:rPr>
              <a:t>SO (e.g. </a:t>
            </a:r>
            <a:r>
              <a:rPr dirty="0" sz="1600" spc="-10">
                <a:latin typeface="Calibri"/>
                <a:cs typeface="Calibri"/>
              </a:rPr>
              <a:t>Ubuntu </a:t>
            </a:r>
            <a:r>
              <a:rPr dirty="0" sz="1600" spc="-5">
                <a:latin typeface="Calibri"/>
                <a:cs typeface="Calibri"/>
              </a:rPr>
              <a:t>16.04) </a:t>
            </a:r>
            <a:r>
              <a:rPr dirty="0" sz="1600">
                <a:latin typeface="Calibri"/>
                <a:cs typeface="Calibri"/>
              </a:rPr>
              <a:t>y </a:t>
            </a:r>
            <a:r>
              <a:rPr dirty="0" sz="1600" spc="-5">
                <a:latin typeface="Calibri"/>
                <a:cs typeface="Calibri"/>
              </a:rPr>
              <a:t>una determinada </a:t>
            </a:r>
            <a:r>
              <a:rPr dirty="0" sz="1600" spc="-10">
                <a:latin typeface="Calibri"/>
                <a:cs typeface="Calibri"/>
              </a:rPr>
              <a:t>configuración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paquetes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/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aplicaciones </a:t>
            </a:r>
            <a:r>
              <a:rPr dirty="0" sz="1600">
                <a:latin typeface="Calibri"/>
                <a:cs typeface="Calibri"/>
              </a:rPr>
              <a:t>/</a:t>
            </a:r>
            <a:r>
              <a:rPr dirty="0" sz="1600" spc="-10">
                <a:latin typeface="Calibri"/>
                <a:cs typeface="Calibri"/>
              </a:rPr>
              <a:t> datos</a:t>
            </a:r>
            <a:r>
              <a:rPr dirty="0" sz="1600" spc="-5">
                <a:latin typeface="Calibri"/>
                <a:cs typeface="Calibri"/>
              </a:rPr>
              <a:t> determinada </a:t>
            </a:r>
            <a:r>
              <a:rPr dirty="0" sz="1600">
                <a:latin typeface="Calibri"/>
                <a:cs typeface="Calibri"/>
              </a:rPr>
              <a:t>por el</a:t>
            </a:r>
            <a:r>
              <a:rPr dirty="0" sz="1600" spc="-5">
                <a:latin typeface="Calibri"/>
                <a:cs typeface="Calibri"/>
              </a:rPr>
              <a:t> creador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 </a:t>
            </a:r>
            <a:r>
              <a:rPr dirty="0" sz="1600" spc="-10">
                <a:latin typeface="Calibri"/>
                <a:cs typeface="Calibri"/>
              </a:rPr>
              <a:t>imagen.</a:t>
            </a:r>
            <a:endParaRPr sz="16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1800" spc="-15" b="1">
                <a:latin typeface="Calibri"/>
                <a:cs typeface="Calibri"/>
              </a:rPr>
              <a:t>Docker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Hub</a:t>
            </a:r>
            <a:endParaRPr sz="1800">
              <a:latin typeface="Calibri"/>
              <a:cs typeface="Calibri"/>
            </a:endParaRPr>
          </a:p>
          <a:p>
            <a:pPr algn="just" lvl="1" marL="755650" indent="-28575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1600" spc="-10">
                <a:latin typeface="Calibri"/>
                <a:cs typeface="Calibri"/>
              </a:rPr>
              <a:t>Catálogo</a:t>
            </a:r>
            <a:r>
              <a:rPr dirty="0" sz="1600">
                <a:latin typeface="Calibri"/>
                <a:cs typeface="Calibri"/>
              </a:rPr>
              <a:t> y </a:t>
            </a:r>
            <a:r>
              <a:rPr dirty="0" sz="1600" spc="-5">
                <a:latin typeface="Calibri"/>
                <a:cs typeface="Calibri"/>
              </a:rPr>
              <a:t>repositorio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imágenes,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accesible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mediante</a:t>
            </a:r>
            <a:r>
              <a:rPr dirty="0" sz="1600" spc="-5">
                <a:latin typeface="Calibri"/>
                <a:cs typeface="Calibri"/>
              </a:rPr>
              <a:t> CLI,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interfaz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web </a:t>
            </a:r>
            <a:r>
              <a:rPr dirty="0" sz="1600">
                <a:latin typeface="Calibri"/>
                <a:cs typeface="Calibri"/>
              </a:rPr>
              <a:t>y </a:t>
            </a:r>
            <a:r>
              <a:rPr dirty="0" sz="1600" spc="-5">
                <a:latin typeface="Calibri"/>
                <a:cs typeface="Calibri"/>
              </a:rPr>
              <a:t>REST API.</a:t>
            </a:r>
            <a:endParaRPr sz="16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414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1800" spc="-10" b="1">
                <a:latin typeface="Calibri"/>
                <a:cs typeface="Calibri"/>
              </a:rPr>
              <a:t>Contenedor</a:t>
            </a:r>
            <a:endParaRPr sz="1800">
              <a:latin typeface="Calibri"/>
              <a:cs typeface="Calibri"/>
            </a:endParaRPr>
          </a:p>
          <a:p>
            <a:pPr algn="just" lvl="1" marL="755650" marR="401955" indent="-285750">
              <a:lnSpc>
                <a:spcPts val="1900"/>
              </a:lnSpc>
              <a:spcBef>
                <a:spcPts val="484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1600">
                <a:latin typeface="Calibri"/>
                <a:cs typeface="Calibri"/>
              </a:rPr>
              <a:t>Es </a:t>
            </a:r>
            <a:r>
              <a:rPr dirty="0" sz="1600" spc="-5">
                <a:latin typeface="Calibri"/>
                <a:cs typeface="Calibri"/>
              </a:rPr>
              <a:t>una </a:t>
            </a:r>
            <a:r>
              <a:rPr dirty="0" sz="1600" spc="-10">
                <a:latin typeface="Calibri"/>
                <a:cs typeface="Calibri"/>
              </a:rPr>
              <a:t>instancia </a:t>
            </a:r>
            <a:r>
              <a:rPr dirty="0" sz="1600" spc="-5">
                <a:latin typeface="Calibri"/>
                <a:cs typeface="Calibri"/>
              </a:rPr>
              <a:t>de una </a:t>
            </a:r>
            <a:r>
              <a:rPr dirty="0" sz="1600" spc="-10">
                <a:latin typeface="Calibri"/>
                <a:cs typeface="Calibri"/>
              </a:rPr>
              <a:t>imagen concreta </a:t>
            </a:r>
            <a:r>
              <a:rPr dirty="0" sz="1600" spc="-5">
                <a:latin typeface="Calibri"/>
                <a:cs typeface="Calibri"/>
              </a:rPr>
              <a:t>ejecutada como un proceso </a:t>
            </a:r>
            <a:r>
              <a:rPr dirty="0" sz="1600" spc="-10">
                <a:latin typeface="Calibri"/>
                <a:cs typeface="Calibri"/>
              </a:rPr>
              <a:t>aislado </a:t>
            </a:r>
            <a:r>
              <a:rPr dirty="0" sz="1600">
                <a:latin typeface="Calibri"/>
                <a:cs typeface="Calibri"/>
              </a:rPr>
              <a:t>en </a:t>
            </a:r>
            <a:r>
              <a:rPr dirty="0" sz="1600" spc="-5">
                <a:latin typeface="Calibri"/>
                <a:cs typeface="Calibri"/>
              </a:rPr>
              <a:t>una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máquina</a:t>
            </a:r>
            <a:r>
              <a:rPr dirty="0" sz="1600" spc="-10">
                <a:latin typeface="Calibri"/>
                <a:cs typeface="Calibri"/>
              </a:rPr>
              <a:t> concreta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(Docker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Host)</a:t>
            </a:r>
            <a:endParaRPr sz="16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1800" spc="-15" b="1">
                <a:latin typeface="Calibri"/>
                <a:cs typeface="Calibri"/>
              </a:rPr>
              <a:t>Docker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  <a:p>
            <a:pPr algn="just" lvl="1" marL="755650" indent="-285750">
              <a:lnSpc>
                <a:spcPct val="100000"/>
              </a:lnSpc>
              <a:spcBef>
                <a:spcPts val="409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1600">
                <a:latin typeface="Calibri"/>
                <a:cs typeface="Calibri"/>
              </a:rPr>
              <a:t>Es</a:t>
            </a:r>
            <a:r>
              <a:rPr dirty="0" sz="1600" spc="-5">
                <a:latin typeface="Calibri"/>
                <a:cs typeface="Calibri"/>
              </a:rPr>
              <a:t> la máquina que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tiene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instalado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Docker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Engine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y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ejecuta los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contenedores.</a:t>
            </a:r>
            <a:endParaRPr sz="16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1800" spc="-15" b="1">
                <a:latin typeface="Calibri"/>
                <a:cs typeface="Calibri"/>
              </a:rPr>
              <a:t>Docker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  <a:p>
            <a:pPr algn="just" lvl="1" marL="755650" marR="5080" indent="-285750">
              <a:lnSpc>
                <a:spcPct val="99800"/>
              </a:lnSpc>
              <a:spcBef>
                <a:spcPts val="414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1600" spc="-5">
                <a:latin typeface="Calibri"/>
                <a:cs typeface="Calibri"/>
              </a:rPr>
              <a:t>Máquina desde la que se solicita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5">
                <a:latin typeface="Calibri"/>
                <a:cs typeface="Calibri"/>
              </a:rPr>
              <a:t>despliegue de </a:t>
            </a:r>
            <a:r>
              <a:rPr dirty="0" sz="1600" spc="-10">
                <a:latin typeface="Calibri"/>
                <a:cs typeface="Calibri"/>
              </a:rPr>
              <a:t>contenedores Docker </a:t>
            </a:r>
            <a:r>
              <a:rPr dirty="0" sz="1600" spc="-5">
                <a:latin typeface="Calibri"/>
                <a:cs typeface="Calibri"/>
              </a:rPr>
              <a:t>(puede coincidir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con </a:t>
            </a:r>
            <a:r>
              <a:rPr dirty="0" sz="1600">
                <a:latin typeface="Calibri"/>
                <a:cs typeface="Calibri"/>
              </a:rPr>
              <a:t>el </a:t>
            </a:r>
            <a:r>
              <a:rPr dirty="0" sz="1600" spc="-10">
                <a:latin typeface="Calibri"/>
                <a:cs typeface="Calibri"/>
              </a:rPr>
              <a:t>Docker </a:t>
            </a:r>
            <a:r>
              <a:rPr dirty="0" sz="1600" spc="-5">
                <a:latin typeface="Calibri"/>
                <a:cs typeface="Calibri"/>
              </a:rPr>
              <a:t>Host). </a:t>
            </a:r>
            <a:r>
              <a:rPr dirty="0" sz="1600" spc="-25">
                <a:latin typeface="Calibri"/>
                <a:cs typeface="Calibri"/>
              </a:rPr>
              <a:t>También </a:t>
            </a:r>
            <a:r>
              <a:rPr dirty="0" sz="1600" spc="-5">
                <a:latin typeface="Calibri"/>
                <a:cs typeface="Calibri"/>
              </a:rPr>
              <a:t>se corresponde con la </a:t>
            </a:r>
            <a:r>
              <a:rPr dirty="0" sz="1600" spc="-10">
                <a:latin typeface="Calibri"/>
                <a:cs typeface="Calibri"/>
              </a:rPr>
              <a:t>herramienta cliente para interactuar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35">
                <a:latin typeface="Calibri"/>
                <a:cs typeface="Calibri"/>
              </a:rPr>
              <a:t>Docker.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8666" y="114120"/>
            <a:ext cx="5147945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948180" marR="5080" indent="-1936114">
              <a:lnSpc>
                <a:spcPct val="100299"/>
              </a:lnSpc>
              <a:spcBef>
                <a:spcPts val="85"/>
              </a:spcBef>
            </a:pPr>
            <a:r>
              <a:rPr dirty="0" spc="-5"/>
              <a:t>Flujo</a:t>
            </a:r>
            <a:r>
              <a:rPr dirty="0" spc="-10"/>
              <a:t> </a:t>
            </a:r>
            <a:r>
              <a:rPr dirty="0" spc="-5"/>
              <a:t>de</a:t>
            </a:r>
            <a:r>
              <a:rPr dirty="0" spc="-25"/>
              <a:t> </a:t>
            </a:r>
            <a:r>
              <a:rPr dirty="0" spc="-50"/>
              <a:t>Trabajo</a:t>
            </a:r>
            <a:r>
              <a:rPr dirty="0" spc="-10"/>
              <a:t> con</a:t>
            </a:r>
            <a:r>
              <a:rPr dirty="0" spc="-15"/>
              <a:t> </a:t>
            </a:r>
            <a:r>
              <a:rPr dirty="0" spc="-25"/>
              <a:t>Docker </a:t>
            </a:r>
            <a:r>
              <a:rPr dirty="0" spc="-800"/>
              <a:t> </a:t>
            </a:r>
            <a:r>
              <a:rPr dirty="0" spc="-5"/>
              <a:t>Engine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7641590" cy="153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Los usuarios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usan </a:t>
            </a:r>
            <a:r>
              <a:rPr dirty="0" sz="2000">
                <a:latin typeface="Calibri"/>
                <a:cs typeface="Calibri"/>
              </a:rPr>
              <a:t>el </a:t>
            </a:r>
            <a:r>
              <a:rPr dirty="0" sz="2000" spc="-15" i="1">
                <a:latin typeface="Calibri"/>
                <a:cs typeface="Calibri"/>
              </a:rPr>
              <a:t>Docker</a:t>
            </a:r>
            <a:r>
              <a:rPr dirty="0" sz="2000" i="1">
                <a:latin typeface="Calibri"/>
                <a:cs typeface="Calibri"/>
              </a:rPr>
              <a:t> </a:t>
            </a:r>
            <a:r>
              <a:rPr dirty="0" sz="2000" spc="-5" i="1">
                <a:latin typeface="Calibri"/>
                <a:cs typeface="Calibri"/>
              </a:rPr>
              <a:t>Client</a:t>
            </a:r>
            <a:r>
              <a:rPr dirty="0" sz="2000" i="1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para</a:t>
            </a:r>
            <a:r>
              <a:rPr dirty="0" sz="2000" spc="-5">
                <a:latin typeface="Calibri"/>
                <a:cs typeface="Calibri"/>
              </a:rPr>
              <a:t> desplegar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contenedores</a:t>
            </a:r>
            <a:r>
              <a:rPr dirty="0" sz="2000">
                <a:latin typeface="Calibri"/>
                <a:cs typeface="Calibri"/>
              </a:rPr>
              <a:t> en</a:t>
            </a:r>
            <a:r>
              <a:rPr dirty="0" sz="2000" spc="-5">
                <a:latin typeface="Calibri"/>
                <a:cs typeface="Calibri"/>
              </a:rPr>
              <a:t> un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 i="1">
                <a:latin typeface="Calibri"/>
                <a:cs typeface="Calibri"/>
              </a:rPr>
              <a:t>Docker</a:t>
            </a:r>
            <a:r>
              <a:rPr dirty="0" sz="2000" i="1">
                <a:latin typeface="Calibri"/>
                <a:cs typeface="Calibri"/>
              </a:rPr>
              <a:t> </a:t>
            </a:r>
            <a:r>
              <a:rPr dirty="0" sz="2000" spc="-10" i="1">
                <a:latin typeface="Calibri"/>
                <a:cs typeface="Calibri"/>
              </a:rPr>
              <a:t>Host</a:t>
            </a:r>
            <a:r>
              <a:rPr dirty="0" sz="2000" i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 partir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imágenes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almacenadas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previamente</a:t>
            </a:r>
            <a:r>
              <a:rPr dirty="0" sz="2000">
                <a:latin typeface="Calibri"/>
                <a:cs typeface="Calibri"/>
              </a:rPr>
              <a:t> en </a:t>
            </a:r>
            <a:r>
              <a:rPr dirty="0" sz="2000" spc="-15" i="1">
                <a:latin typeface="Calibri"/>
                <a:cs typeface="Calibri"/>
              </a:rPr>
              <a:t>Docker </a:t>
            </a:r>
            <a:r>
              <a:rPr dirty="0" sz="2000" spc="-434" i="1">
                <a:latin typeface="Calibri"/>
                <a:cs typeface="Calibri"/>
              </a:rPr>
              <a:t> </a:t>
            </a:r>
            <a:r>
              <a:rPr dirty="0" sz="2000" spc="-5" i="1">
                <a:latin typeface="Calibri"/>
                <a:cs typeface="Calibri"/>
              </a:rPr>
              <a:t>Hub </a:t>
            </a:r>
            <a:r>
              <a:rPr dirty="0" sz="2000" spc="-5">
                <a:latin typeface="Calibri"/>
                <a:cs typeface="Calibri"/>
              </a:rPr>
              <a:t>que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pueden</a:t>
            </a:r>
            <a:r>
              <a:rPr dirty="0" sz="2000">
                <a:latin typeface="Calibri"/>
                <a:cs typeface="Calibri"/>
              </a:rPr>
              <a:t> ser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modificadas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almacenadas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tanto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Docker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Hub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-5">
                <a:latin typeface="Calibri"/>
                <a:cs typeface="Calibri"/>
              </a:rPr>
              <a:t> un </a:t>
            </a:r>
            <a:r>
              <a:rPr dirty="0" sz="2000" spc="-15" i="1">
                <a:latin typeface="Calibri"/>
                <a:cs typeface="Calibri"/>
              </a:rPr>
              <a:t>Docker</a:t>
            </a:r>
            <a:r>
              <a:rPr dirty="0" sz="2000" i="1">
                <a:latin typeface="Calibri"/>
                <a:cs typeface="Calibri"/>
              </a:rPr>
              <a:t> </a:t>
            </a:r>
            <a:r>
              <a:rPr dirty="0" sz="2000" spc="-5" i="1">
                <a:latin typeface="Calibri"/>
                <a:cs typeface="Calibri"/>
              </a:rPr>
              <a:t>Private</a:t>
            </a:r>
            <a:r>
              <a:rPr dirty="0" sz="2000" spc="-10" i="1">
                <a:latin typeface="Calibri"/>
                <a:cs typeface="Calibri"/>
              </a:rPr>
              <a:t> Registry</a:t>
            </a:r>
            <a:r>
              <a:rPr dirty="0" sz="2000" spc="-1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00"/>
              </a:spcBef>
              <a:tabLst>
                <a:tab pos="755015" algn="l"/>
              </a:tabLst>
            </a:pPr>
            <a:r>
              <a:rPr dirty="0" sz="1600">
                <a:latin typeface="Arial MT"/>
                <a:cs typeface="Arial MT"/>
              </a:rPr>
              <a:t>–	</a:t>
            </a:r>
            <a:r>
              <a:rPr dirty="0" sz="1600" spc="-5">
                <a:latin typeface="Calibri"/>
                <a:cs typeface="Calibri"/>
              </a:rPr>
              <a:t>Múltiples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contenedores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ejecutándose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sobre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 mismo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Docker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Host.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2676" y="2313332"/>
            <a:ext cx="1447063" cy="8874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00415" y="5321533"/>
            <a:ext cx="2768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solidFill>
                  <a:srgbClr val="DBEEF4"/>
                </a:solidFill>
                <a:latin typeface="Calibri"/>
                <a:cs typeface="Calibri"/>
              </a:rPr>
              <a:t>24</a:t>
            </a:r>
            <a:r>
              <a:rPr dirty="0" baseline="-24691" sz="1350" spc="-52">
                <a:solidFill>
                  <a:srgbClr val="DBEEF4"/>
                </a:solidFill>
                <a:latin typeface="Calibri"/>
                <a:cs typeface="Calibri"/>
              </a:rPr>
              <a:t>1</a:t>
            </a:r>
            <a:endParaRPr baseline="-24691" sz="13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10674" y="4180866"/>
            <a:ext cx="2395855" cy="1240790"/>
            <a:chOff x="2510674" y="4180866"/>
            <a:chExt cx="2395855" cy="12407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455" y="4266986"/>
              <a:ext cx="1175045" cy="8233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1170" y="4297774"/>
              <a:ext cx="1075206" cy="7237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781171" y="4297774"/>
              <a:ext cx="1075690" cy="723900"/>
            </a:xfrm>
            <a:custGeom>
              <a:avLst/>
              <a:gdLst/>
              <a:ahLst/>
              <a:cxnLst/>
              <a:rect l="l" t="t" r="r" b="b"/>
              <a:pathLst>
                <a:path w="1075689" h="723900">
                  <a:moveTo>
                    <a:pt x="0" y="120623"/>
                  </a:moveTo>
                  <a:lnTo>
                    <a:pt x="9340" y="73671"/>
                  </a:lnTo>
                  <a:lnTo>
                    <a:pt x="34813" y="35329"/>
                  </a:lnTo>
                  <a:lnTo>
                    <a:pt x="72594" y="9479"/>
                  </a:lnTo>
                  <a:lnTo>
                    <a:pt x="118860" y="0"/>
                  </a:lnTo>
                  <a:lnTo>
                    <a:pt x="956345" y="0"/>
                  </a:lnTo>
                  <a:lnTo>
                    <a:pt x="1002611" y="9479"/>
                  </a:lnTo>
                  <a:lnTo>
                    <a:pt x="1040392" y="35329"/>
                  </a:lnTo>
                  <a:lnTo>
                    <a:pt x="1065865" y="73671"/>
                  </a:lnTo>
                  <a:lnTo>
                    <a:pt x="1075206" y="120623"/>
                  </a:lnTo>
                  <a:lnTo>
                    <a:pt x="1075206" y="603104"/>
                  </a:lnTo>
                  <a:lnTo>
                    <a:pt x="1065865" y="650056"/>
                  </a:lnTo>
                  <a:lnTo>
                    <a:pt x="1040392" y="688397"/>
                  </a:lnTo>
                  <a:lnTo>
                    <a:pt x="1002611" y="714248"/>
                  </a:lnTo>
                  <a:lnTo>
                    <a:pt x="956345" y="723727"/>
                  </a:lnTo>
                  <a:lnTo>
                    <a:pt x="118860" y="723727"/>
                  </a:lnTo>
                  <a:lnTo>
                    <a:pt x="72594" y="714248"/>
                  </a:lnTo>
                  <a:lnTo>
                    <a:pt x="34813" y="688397"/>
                  </a:lnTo>
                  <a:lnTo>
                    <a:pt x="9340" y="650056"/>
                  </a:lnTo>
                  <a:lnTo>
                    <a:pt x="0" y="603104"/>
                  </a:lnTo>
                  <a:lnTo>
                    <a:pt x="0" y="120623"/>
                  </a:lnTo>
                  <a:close/>
                </a:path>
              </a:pathLst>
            </a:custGeom>
            <a:ln w="9420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0674" y="4180866"/>
              <a:ext cx="749350" cy="7604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2584" y="4294435"/>
              <a:ext cx="749350" cy="7604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34492" y="4408005"/>
              <a:ext cx="749350" cy="7604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9213" y="4607695"/>
              <a:ext cx="690105" cy="2460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60025" y="4711969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20" h="0">
                  <a:moveTo>
                    <a:pt x="0" y="0"/>
                  </a:moveTo>
                  <a:lnTo>
                    <a:pt x="502568" y="0"/>
                  </a:lnTo>
                </a:path>
              </a:pathLst>
            </a:custGeom>
            <a:ln w="18928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5988" y="4668036"/>
              <a:ext cx="85112" cy="878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2016" y="4910548"/>
              <a:ext cx="885946" cy="4826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2576" y="4872691"/>
              <a:ext cx="615499" cy="5489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7571" y="4941335"/>
              <a:ext cx="777064" cy="3787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17571" y="4941335"/>
              <a:ext cx="777240" cy="379095"/>
            </a:xfrm>
            <a:custGeom>
              <a:avLst/>
              <a:gdLst/>
              <a:ahLst/>
              <a:cxnLst/>
              <a:rect l="l" t="t" r="r" b="b"/>
              <a:pathLst>
                <a:path w="777239" h="379095">
                  <a:moveTo>
                    <a:pt x="0" y="63123"/>
                  </a:moveTo>
                  <a:lnTo>
                    <a:pt x="4888" y="38553"/>
                  </a:lnTo>
                  <a:lnTo>
                    <a:pt x="18218" y="18488"/>
                  </a:lnTo>
                  <a:lnTo>
                    <a:pt x="37989" y="4960"/>
                  </a:lnTo>
                  <a:lnTo>
                    <a:pt x="62200" y="0"/>
                  </a:lnTo>
                  <a:lnTo>
                    <a:pt x="714863" y="0"/>
                  </a:lnTo>
                  <a:lnTo>
                    <a:pt x="739075" y="4960"/>
                  </a:lnTo>
                  <a:lnTo>
                    <a:pt x="758846" y="18488"/>
                  </a:lnTo>
                  <a:lnTo>
                    <a:pt x="772176" y="38553"/>
                  </a:lnTo>
                  <a:lnTo>
                    <a:pt x="777064" y="63123"/>
                  </a:lnTo>
                  <a:lnTo>
                    <a:pt x="777064" y="315609"/>
                  </a:lnTo>
                  <a:lnTo>
                    <a:pt x="772176" y="340180"/>
                  </a:lnTo>
                  <a:lnTo>
                    <a:pt x="758846" y="360244"/>
                  </a:lnTo>
                  <a:lnTo>
                    <a:pt x="739075" y="373772"/>
                  </a:lnTo>
                  <a:lnTo>
                    <a:pt x="714863" y="378733"/>
                  </a:lnTo>
                  <a:lnTo>
                    <a:pt x="62200" y="378733"/>
                  </a:lnTo>
                  <a:lnTo>
                    <a:pt x="37989" y="373772"/>
                  </a:lnTo>
                  <a:lnTo>
                    <a:pt x="18218" y="360244"/>
                  </a:lnTo>
                  <a:lnTo>
                    <a:pt x="4888" y="340180"/>
                  </a:lnTo>
                  <a:lnTo>
                    <a:pt x="0" y="315609"/>
                  </a:lnTo>
                  <a:lnTo>
                    <a:pt x="0" y="63123"/>
                  </a:lnTo>
                  <a:close/>
                </a:path>
              </a:pathLst>
            </a:custGeom>
            <a:ln w="9437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928250" y="4442513"/>
            <a:ext cx="785495" cy="899794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ctr" marL="12700" marR="5080">
              <a:lnSpc>
                <a:spcPts val="1560"/>
              </a:lnSpc>
              <a:spcBef>
                <a:spcPts val="190"/>
              </a:spcBef>
            </a:pP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Entorno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de  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Prácticas</a:t>
            </a:r>
            <a:endParaRPr sz="1350">
              <a:latin typeface="Calibri"/>
              <a:cs typeface="Calibri"/>
            </a:endParaRPr>
          </a:p>
          <a:p>
            <a:pPr algn="ctr" marL="139065" marR="156845">
              <a:lnSpc>
                <a:spcPts val="1560"/>
              </a:lnSpc>
              <a:spcBef>
                <a:spcPts val="590"/>
              </a:spcBef>
            </a:pP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Doc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ke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45379" y="4020919"/>
            <a:ext cx="1175385" cy="483234"/>
            <a:chOff x="4645379" y="4020919"/>
            <a:chExt cx="1175385" cy="483234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45379" y="4020919"/>
              <a:ext cx="1175045" cy="4826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5265" y="4096632"/>
              <a:ext cx="895272" cy="35017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8996" y="4057907"/>
              <a:ext cx="1069507" cy="37873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98996" y="4057907"/>
              <a:ext cx="1069975" cy="379095"/>
            </a:xfrm>
            <a:custGeom>
              <a:avLst/>
              <a:gdLst/>
              <a:ahLst/>
              <a:cxnLst/>
              <a:rect l="l" t="t" r="r" b="b"/>
              <a:pathLst>
                <a:path w="1069975" h="379095">
                  <a:moveTo>
                    <a:pt x="0" y="63123"/>
                  </a:moveTo>
                  <a:lnTo>
                    <a:pt x="4888" y="38553"/>
                  </a:lnTo>
                  <a:lnTo>
                    <a:pt x="18218" y="18488"/>
                  </a:lnTo>
                  <a:lnTo>
                    <a:pt x="37989" y="4960"/>
                  </a:lnTo>
                  <a:lnTo>
                    <a:pt x="62200" y="0"/>
                  </a:lnTo>
                  <a:lnTo>
                    <a:pt x="1007307" y="0"/>
                  </a:lnTo>
                  <a:lnTo>
                    <a:pt x="1031518" y="4960"/>
                  </a:lnTo>
                  <a:lnTo>
                    <a:pt x="1051289" y="18488"/>
                  </a:lnTo>
                  <a:lnTo>
                    <a:pt x="1064619" y="38553"/>
                  </a:lnTo>
                  <a:lnTo>
                    <a:pt x="1069507" y="63123"/>
                  </a:lnTo>
                  <a:lnTo>
                    <a:pt x="1069507" y="315609"/>
                  </a:lnTo>
                  <a:lnTo>
                    <a:pt x="1064619" y="340180"/>
                  </a:lnTo>
                  <a:lnTo>
                    <a:pt x="1051289" y="360244"/>
                  </a:lnTo>
                  <a:lnTo>
                    <a:pt x="1031518" y="373772"/>
                  </a:lnTo>
                  <a:lnTo>
                    <a:pt x="1007307" y="378733"/>
                  </a:lnTo>
                  <a:lnTo>
                    <a:pt x="62200" y="378733"/>
                  </a:lnTo>
                  <a:lnTo>
                    <a:pt x="37989" y="373772"/>
                  </a:lnTo>
                  <a:lnTo>
                    <a:pt x="18218" y="360244"/>
                  </a:lnTo>
                  <a:lnTo>
                    <a:pt x="4888" y="340180"/>
                  </a:lnTo>
                  <a:lnTo>
                    <a:pt x="0" y="315609"/>
                  </a:lnTo>
                  <a:lnTo>
                    <a:pt x="0" y="63123"/>
                  </a:lnTo>
                  <a:close/>
                </a:path>
              </a:pathLst>
            </a:custGeom>
            <a:ln w="9448">
              <a:solidFill>
                <a:srgbClr val="F9A3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845477" y="4132362"/>
            <a:ext cx="781685" cy="2298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alucl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ud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XX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717842" y="3367894"/>
            <a:ext cx="2667635" cy="946785"/>
            <a:chOff x="5717842" y="3367894"/>
            <a:chExt cx="2667635" cy="946785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17842" y="3736995"/>
              <a:ext cx="596848" cy="5773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68503" y="3856727"/>
              <a:ext cx="410209" cy="391160"/>
            </a:xfrm>
            <a:custGeom>
              <a:avLst/>
              <a:gdLst/>
              <a:ahLst/>
              <a:cxnLst/>
              <a:rect l="l" t="t" r="r" b="b"/>
              <a:pathLst>
                <a:path w="410210" h="391160">
                  <a:moveTo>
                    <a:pt x="0" y="390548"/>
                  </a:moveTo>
                  <a:lnTo>
                    <a:pt x="409666" y="0"/>
                  </a:lnTo>
                </a:path>
              </a:pathLst>
            </a:custGeom>
            <a:ln w="18796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4797" y="3843866"/>
              <a:ext cx="86862" cy="8644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37500" y="3367894"/>
              <a:ext cx="2247507" cy="8328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91614" y="3406359"/>
              <a:ext cx="2139579" cy="72372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191614" y="3406359"/>
              <a:ext cx="2139950" cy="723900"/>
            </a:xfrm>
            <a:custGeom>
              <a:avLst/>
              <a:gdLst/>
              <a:ahLst/>
              <a:cxnLst/>
              <a:rect l="l" t="t" r="r" b="b"/>
              <a:pathLst>
                <a:path w="2139950" h="723900">
                  <a:moveTo>
                    <a:pt x="0" y="120623"/>
                  </a:moveTo>
                  <a:lnTo>
                    <a:pt x="9340" y="73671"/>
                  </a:lnTo>
                  <a:lnTo>
                    <a:pt x="34813" y="35329"/>
                  </a:lnTo>
                  <a:lnTo>
                    <a:pt x="72594" y="9479"/>
                  </a:lnTo>
                  <a:lnTo>
                    <a:pt x="118860" y="0"/>
                  </a:lnTo>
                  <a:lnTo>
                    <a:pt x="2020719" y="0"/>
                  </a:lnTo>
                  <a:lnTo>
                    <a:pt x="2066984" y="9479"/>
                  </a:lnTo>
                  <a:lnTo>
                    <a:pt x="2104766" y="35329"/>
                  </a:lnTo>
                  <a:lnTo>
                    <a:pt x="2130238" y="73671"/>
                  </a:lnTo>
                  <a:lnTo>
                    <a:pt x="2139579" y="120623"/>
                  </a:lnTo>
                  <a:lnTo>
                    <a:pt x="2139579" y="603104"/>
                  </a:lnTo>
                  <a:lnTo>
                    <a:pt x="2130238" y="650056"/>
                  </a:lnTo>
                  <a:lnTo>
                    <a:pt x="2104766" y="688397"/>
                  </a:lnTo>
                  <a:lnTo>
                    <a:pt x="2066984" y="714248"/>
                  </a:lnTo>
                  <a:lnTo>
                    <a:pt x="2020719" y="723727"/>
                  </a:lnTo>
                  <a:lnTo>
                    <a:pt x="118860" y="723727"/>
                  </a:lnTo>
                  <a:lnTo>
                    <a:pt x="72594" y="714248"/>
                  </a:lnTo>
                  <a:lnTo>
                    <a:pt x="34813" y="688397"/>
                  </a:lnTo>
                  <a:lnTo>
                    <a:pt x="9340" y="650056"/>
                  </a:lnTo>
                  <a:lnTo>
                    <a:pt x="0" y="603104"/>
                  </a:lnTo>
                  <a:lnTo>
                    <a:pt x="0" y="120623"/>
                  </a:lnTo>
                  <a:close/>
                </a:path>
              </a:pathLst>
            </a:custGeom>
            <a:ln w="9449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782814" y="3653311"/>
            <a:ext cx="961390" cy="2298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(Doc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ke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35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ost)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398621" y="3983062"/>
            <a:ext cx="876935" cy="549275"/>
            <a:chOff x="6398621" y="3983062"/>
            <a:chExt cx="876935" cy="549275"/>
          </a:xfrm>
        </p:grpSpPr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98621" y="4011455"/>
              <a:ext cx="876620" cy="4826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29181" y="3983062"/>
              <a:ext cx="615499" cy="54892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51433" y="4050431"/>
              <a:ext cx="777063" cy="37873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451433" y="4050431"/>
              <a:ext cx="777240" cy="379095"/>
            </a:xfrm>
            <a:custGeom>
              <a:avLst/>
              <a:gdLst/>
              <a:ahLst/>
              <a:cxnLst/>
              <a:rect l="l" t="t" r="r" b="b"/>
              <a:pathLst>
                <a:path w="777240" h="379095">
                  <a:moveTo>
                    <a:pt x="0" y="63123"/>
                  </a:moveTo>
                  <a:lnTo>
                    <a:pt x="4888" y="38553"/>
                  </a:lnTo>
                  <a:lnTo>
                    <a:pt x="18218" y="18488"/>
                  </a:lnTo>
                  <a:lnTo>
                    <a:pt x="37989" y="4960"/>
                  </a:lnTo>
                  <a:lnTo>
                    <a:pt x="62200" y="0"/>
                  </a:lnTo>
                  <a:lnTo>
                    <a:pt x="714864" y="0"/>
                  </a:lnTo>
                  <a:lnTo>
                    <a:pt x="739075" y="4960"/>
                  </a:lnTo>
                  <a:lnTo>
                    <a:pt x="758846" y="18488"/>
                  </a:lnTo>
                  <a:lnTo>
                    <a:pt x="772176" y="38553"/>
                  </a:lnTo>
                  <a:lnTo>
                    <a:pt x="777064" y="63123"/>
                  </a:lnTo>
                  <a:lnTo>
                    <a:pt x="777064" y="315609"/>
                  </a:lnTo>
                  <a:lnTo>
                    <a:pt x="772176" y="340180"/>
                  </a:lnTo>
                  <a:lnTo>
                    <a:pt x="758846" y="360244"/>
                  </a:lnTo>
                  <a:lnTo>
                    <a:pt x="739075" y="373772"/>
                  </a:lnTo>
                  <a:lnTo>
                    <a:pt x="714864" y="378733"/>
                  </a:lnTo>
                  <a:lnTo>
                    <a:pt x="62200" y="378733"/>
                  </a:lnTo>
                  <a:lnTo>
                    <a:pt x="37989" y="373772"/>
                  </a:lnTo>
                  <a:lnTo>
                    <a:pt x="18218" y="360244"/>
                  </a:lnTo>
                  <a:lnTo>
                    <a:pt x="4888" y="340180"/>
                  </a:lnTo>
                  <a:lnTo>
                    <a:pt x="0" y="315609"/>
                  </a:lnTo>
                  <a:lnTo>
                    <a:pt x="0" y="63123"/>
                  </a:lnTo>
                  <a:close/>
                </a:path>
              </a:pathLst>
            </a:custGeom>
            <a:ln w="9437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588948" y="4022671"/>
            <a:ext cx="506730" cy="4286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4290" marR="5080" indent="-22225">
              <a:lnSpc>
                <a:spcPts val="1560"/>
              </a:lnSpc>
              <a:spcBef>
                <a:spcPts val="190"/>
              </a:spcBef>
            </a:pP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Doc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ke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256590" y="4011455"/>
            <a:ext cx="1129030" cy="483234"/>
            <a:chOff x="7256590" y="4011455"/>
            <a:chExt cx="1129030" cy="483234"/>
          </a:xfrm>
        </p:grpSpPr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56590" y="4011455"/>
              <a:ext cx="1128416" cy="48267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59174" y="4030383"/>
              <a:ext cx="913924" cy="45427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05867" y="4045256"/>
              <a:ext cx="1025324" cy="38390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305867" y="4045256"/>
              <a:ext cx="1025525" cy="384175"/>
            </a:xfrm>
            <a:custGeom>
              <a:avLst/>
              <a:gdLst/>
              <a:ahLst/>
              <a:cxnLst/>
              <a:rect l="l" t="t" r="r" b="b"/>
              <a:pathLst>
                <a:path w="1025525" h="384175">
                  <a:moveTo>
                    <a:pt x="0" y="63985"/>
                  </a:moveTo>
                  <a:lnTo>
                    <a:pt x="4954" y="39079"/>
                  </a:lnTo>
                  <a:lnTo>
                    <a:pt x="18466" y="18741"/>
                  </a:lnTo>
                  <a:lnTo>
                    <a:pt x="38508" y="5028"/>
                  </a:lnTo>
                  <a:lnTo>
                    <a:pt x="63050" y="0"/>
                  </a:lnTo>
                  <a:lnTo>
                    <a:pt x="962274" y="0"/>
                  </a:lnTo>
                  <a:lnTo>
                    <a:pt x="986816" y="5028"/>
                  </a:lnTo>
                  <a:lnTo>
                    <a:pt x="1006858" y="18741"/>
                  </a:lnTo>
                  <a:lnTo>
                    <a:pt x="1020370" y="39079"/>
                  </a:lnTo>
                  <a:lnTo>
                    <a:pt x="1025325" y="63985"/>
                  </a:lnTo>
                  <a:lnTo>
                    <a:pt x="1025325" y="319922"/>
                  </a:lnTo>
                  <a:lnTo>
                    <a:pt x="1020370" y="344828"/>
                  </a:lnTo>
                  <a:lnTo>
                    <a:pt x="1006858" y="365166"/>
                  </a:lnTo>
                  <a:lnTo>
                    <a:pt x="986816" y="378879"/>
                  </a:lnTo>
                  <a:lnTo>
                    <a:pt x="962274" y="383907"/>
                  </a:lnTo>
                  <a:lnTo>
                    <a:pt x="63050" y="383907"/>
                  </a:lnTo>
                  <a:lnTo>
                    <a:pt x="38508" y="378879"/>
                  </a:lnTo>
                  <a:lnTo>
                    <a:pt x="18466" y="365166"/>
                  </a:lnTo>
                  <a:lnTo>
                    <a:pt x="4954" y="344828"/>
                  </a:lnTo>
                  <a:lnTo>
                    <a:pt x="0" y="319922"/>
                  </a:lnTo>
                  <a:lnTo>
                    <a:pt x="0" y="63985"/>
                  </a:lnTo>
                  <a:close/>
                </a:path>
              </a:pathLst>
            </a:custGeom>
            <a:ln w="9447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7419333" y="4065512"/>
            <a:ext cx="802640" cy="33591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87325" marR="5080" indent="-175260">
              <a:lnSpc>
                <a:spcPts val="1190"/>
              </a:lnSpc>
              <a:spcBef>
                <a:spcPts val="190"/>
              </a:spcBef>
            </a:pPr>
            <a:r>
              <a:rPr dirty="0" sz="1050" spc="-15">
                <a:solidFill>
                  <a:srgbClr val="FFFFFF"/>
                </a:solidFill>
                <a:latin typeface="Calibri"/>
                <a:cs typeface="Calibri"/>
              </a:rPr>
              <a:t>Doc</a:t>
            </a:r>
            <a:r>
              <a:rPr dirty="0" sz="1050" spc="-20">
                <a:solidFill>
                  <a:srgbClr val="FFFFFF"/>
                </a:solidFill>
                <a:latin typeface="Calibri"/>
                <a:cs typeface="Calibri"/>
              </a:rPr>
              <a:t>ke</a:t>
            </a:r>
            <a:r>
              <a:rPr dirty="0" sz="1050" spc="-1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Calibri"/>
                <a:cs typeface="Calibri"/>
              </a:rPr>
              <a:t>Private  </a:t>
            </a:r>
            <a:r>
              <a:rPr dirty="0" sz="1050" spc="-15">
                <a:solidFill>
                  <a:srgbClr val="FFFFFF"/>
                </a:solidFill>
                <a:latin typeface="Calibri"/>
                <a:cs typeface="Calibri"/>
              </a:rPr>
              <a:t>Registry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10164" y="2781250"/>
            <a:ext cx="1210945" cy="2298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 spc="-15">
                <a:latin typeface="Arial MT"/>
                <a:cs typeface="Arial MT"/>
              </a:rPr>
              <a:t>hub.docke</a:t>
            </a:r>
            <a:r>
              <a:rPr dirty="0" sz="1350" spc="-85">
                <a:latin typeface="Arial MT"/>
                <a:cs typeface="Arial MT"/>
              </a:rPr>
              <a:t>r</a:t>
            </a:r>
            <a:r>
              <a:rPr dirty="0" sz="1350" spc="-20">
                <a:latin typeface="Arial MT"/>
                <a:cs typeface="Arial MT"/>
              </a:rPr>
              <a:t>.com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701334" y="3036648"/>
            <a:ext cx="3236595" cy="2139315"/>
            <a:chOff x="4701334" y="3036648"/>
            <a:chExt cx="3236595" cy="2139315"/>
          </a:xfrm>
        </p:grpSpPr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80409" y="3036648"/>
              <a:ext cx="456962" cy="5299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24960" y="3166207"/>
              <a:ext cx="172525" cy="2401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01334" y="4692873"/>
              <a:ext cx="1165719" cy="48267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41221" y="4768586"/>
              <a:ext cx="885946" cy="35017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50463" y="4728778"/>
              <a:ext cx="1069506" cy="37873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750463" y="4728778"/>
              <a:ext cx="1069975" cy="379095"/>
            </a:xfrm>
            <a:custGeom>
              <a:avLst/>
              <a:gdLst/>
              <a:ahLst/>
              <a:cxnLst/>
              <a:rect l="l" t="t" r="r" b="b"/>
              <a:pathLst>
                <a:path w="1069975" h="379095">
                  <a:moveTo>
                    <a:pt x="0" y="63123"/>
                  </a:moveTo>
                  <a:lnTo>
                    <a:pt x="4888" y="38553"/>
                  </a:lnTo>
                  <a:lnTo>
                    <a:pt x="18218" y="18488"/>
                  </a:lnTo>
                  <a:lnTo>
                    <a:pt x="37989" y="4960"/>
                  </a:lnTo>
                  <a:lnTo>
                    <a:pt x="62200" y="0"/>
                  </a:lnTo>
                  <a:lnTo>
                    <a:pt x="1007307" y="0"/>
                  </a:lnTo>
                  <a:lnTo>
                    <a:pt x="1031518" y="4960"/>
                  </a:lnTo>
                  <a:lnTo>
                    <a:pt x="1051289" y="18488"/>
                  </a:lnTo>
                  <a:lnTo>
                    <a:pt x="1064619" y="38553"/>
                  </a:lnTo>
                  <a:lnTo>
                    <a:pt x="1069507" y="63123"/>
                  </a:lnTo>
                  <a:lnTo>
                    <a:pt x="1069507" y="315609"/>
                  </a:lnTo>
                  <a:lnTo>
                    <a:pt x="1064619" y="340180"/>
                  </a:lnTo>
                  <a:lnTo>
                    <a:pt x="1051289" y="360244"/>
                  </a:lnTo>
                  <a:lnTo>
                    <a:pt x="1031518" y="373772"/>
                  </a:lnTo>
                  <a:lnTo>
                    <a:pt x="1007307" y="378733"/>
                  </a:lnTo>
                  <a:lnTo>
                    <a:pt x="62200" y="378733"/>
                  </a:lnTo>
                  <a:lnTo>
                    <a:pt x="37989" y="373772"/>
                  </a:lnTo>
                  <a:lnTo>
                    <a:pt x="18218" y="360244"/>
                  </a:lnTo>
                  <a:lnTo>
                    <a:pt x="4888" y="340180"/>
                  </a:lnTo>
                  <a:lnTo>
                    <a:pt x="0" y="315609"/>
                  </a:lnTo>
                  <a:lnTo>
                    <a:pt x="0" y="63123"/>
                  </a:lnTo>
                  <a:close/>
                </a:path>
              </a:pathLst>
            </a:custGeom>
            <a:ln w="9448">
              <a:solidFill>
                <a:srgbClr val="F9A3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4899606" y="4803232"/>
            <a:ext cx="775970" cy="2298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alucl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ud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XY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137500" y="4560375"/>
            <a:ext cx="2247900" cy="833119"/>
            <a:chOff x="6137500" y="4560375"/>
            <a:chExt cx="2247900" cy="833119"/>
          </a:xfrm>
        </p:grpSpPr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37500" y="4560375"/>
              <a:ext cx="2247507" cy="83284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91614" y="4596340"/>
              <a:ext cx="2139579" cy="72372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191614" y="4596340"/>
              <a:ext cx="2139950" cy="723900"/>
            </a:xfrm>
            <a:custGeom>
              <a:avLst/>
              <a:gdLst/>
              <a:ahLst/>
              <a:cxnLst/>
              <a:rect l="l" t="t" r="r" b="b"/>
              <a:pathLst>
                <a:path w="2139950" h="723900">
                  <a:moveTo>
                    <a:pt x="0" y="120623"/>
                  </a:moveTo>
                  <a:lnTo>
                    <a:pt x="9340" y="73671"/>
                  </a:lnTo>
                  <a:lnTo>
                    <a:pt x="34813" y="35329"/>
                  </a:lnTo>
                  <a:lnTo>
                    <a:pt x="72594" y="9479"/>
                  </a:lnTo>
                  <a:lnTo>
                    <a:pt x="118860" y="0"/>
                  </a:lnTo>
                  <a:lnTo>
                    <a:pt x="2020719" y="0"/>
                  </a:lnTo>
                  <a:lnTo>
                    <a:pt x="2066984" y="9479"/>
                  </a:lnTo>
                  <a:lnTo>
                    <a:pt x="2104766" y="35329"/>
                  </a:lnTo>
                  <a:lnTo>
                    <a:pt x="2130238" y="73671"/>
                  </a:lnTo>
                  <a:lnTo>
                    <a:pt x="2139579" y="120623"/>
                  </a:lnTo>
                  <a:lnTo>
                    <a:pt x="2139579" y="603104"/>
                  </a:lnTo>
                  <a:lnTo>
                    <a:pt x="2130238" y="650056"/>
                  </a:lnTo>
                  <a:lnTo>
                    <a:pt x="2104766" y="688397"/>
                  </a:lnTo>
                  <a:lnTo>
                    <a:pt x="2066984" y="714248"/>
                  </a:lnTo>
                  <a:lnTo>
                    <a:pt x="2020719" y="723727"/>
                  </a:lnTo>
                  <a:lnTo>
                    <a:pt x="118860" y="723727"/>
                  </a:lnTo>
                  <a:lnTo>
                    <a:pt x="72594" y="714248"/>
                  </a:lnTo>
                  <a:lnTo>
                    <a:pt x="34813" y="688397"/>
                  </a:lnTo>
                  <a:lnTo>
                    <a:pt x="9340" y="650056"/>
                  </a:lnTo>
                  <a:lnTo>
                    <a:pt x="0" y="603104"/>
                  </a:lnTo>
                  <a:lnTo>
                    <a:pt x="0" y="120623"/>
                  </a:lnTo>
                  <a:close/>
                </a:path>
              </a:pathLst>
            </a:custGeom>
            <a:ln w="9449">
              <a:solidFill>
                <a:srgbClr val="5B92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782814" y="4843292"/>
            <a:ext cx="961390" cy="2298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(Doc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ke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35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25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ost)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398621" y="5175544"/>
            <a:ext cx="876935" cy="539750"/>
            <a:chOff x="6398621" y="5175544"/>
            <a:chExt cx="876935" cy="539750"/>
          </a:xfrm>
        </p:grpSpPr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98621" y="5203936"/>
              <a:ext cx="876620" cy="48267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29181" y="5175544"/>
              <a:ext cx="615499" cy="53945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51433" y="5240412"/>
              <a:ext cx="777063" cy="37873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451433" y="5240412"/>
              <a:ext cx="777240" cy="379095"/>
            </a:xfrm>
            <a:custGeom>
              <a:avLst/>
              <a:gdLst/>
              <a:ahLst/>
              <a:cxnLst/>
              <a:rect l="l" t="t" r="r" b="b"/>
              <a:pathLst>
                <a:path w="777240" h="379095">
                  <a:moveTo>
                    <a:pt x="0" y="63123"/>
                  </a:moveTo>
                  <a:lnTo>
                    <a:pt x="4888" y="38553"/>
                  </a:lnTo>
                  <a:lnTo>
                    <a:pt x="18218" y="18488"/>
                  </a:lnTo>
                  <a:lnTo>
                    <a:pt x="37989" y="4960"/>
                  </a:lnTo>
                  <a:lnTo>
                    <a:pt x="62200" y="0"/>
                  </a:lnTo>
                  <a:lnTo>
                    <a:pt x="714864" y="0"/>
                  </a:lnTo>
                  <a:lnTo>
                    <a:pt x="739075" y="4960"/>
                  </a:lnTo>
                  <a:lnTo>
                    <a:pt x="758846" y="18488"/>
                  </a:lnTo>
                  <a:lnTo>
                    <a:pt x="772176" y="38553"/>
                  </a:lnTo>
                  <a:lnTo>
                    <a:pt x="777064" y="63123"/>
                  </a:lnTo>
                  <a:lnTo>
                    <a:pt x="777064" y="315609"/>
                  </a:lnTo>
                  <a:lnTo>
                    <a:pt x="772176" y="340180"/>
                  </a:lnTo>
                  <a:lnTo>
                    <a:pt x="758846" y="360244"/>
                  </a:lnTo>
                  <a:lnTo>
                    <a:pt x="739075" y="373772"/>
                  </a:lnTo>
                  <a:lnTo>
                    <a:pt x="714864" y="378733"/>
                  </a:lnTo>
                  <a:lnTo>
                    <a:pt x="62200" y="378733"/>
                  </a:lnTo>
                  <a:lnTo>
                    <a:pt x="37989" y="373772"/>
                  </a:lnTo>
                  <a:lnTo>
                    <a:pt x="18218" y="360244"/>
                  </a:lnTo>
                  <a:lnTo>
                    <a:pt x="4888" y="340180"/>
                  </a:lnTo>
                  <a:lnTo>
                    <a:pt x="0" y="315609"/>
                  </a:lnTo>
                  <a:lnTo>
                    <a:pt x="0" y="63123"/>
                  </a:lnTo>
                  <a:close/>
                </a:path>
              </a:pathLst>
            </a:custGeom>
            <a:ln w="9437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6588948" y="5212653"/>
            <a:ext cx="506730" cy="4286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4290" marR="5080" indent="-22225">
              <a:lnSpc>
                <a:spcPts val="1560"/>
              </a:lnSpc>
              <a:spcBef>
                <a:spcPts val="190"/>
              </a:spcBef>
            </a:pPr>
            <a:r>
              <a:rPr dirty="0" sz="1350" spc="-15">
                <a:solidFill>
                  <a:srgbClr val="FFFFFF"/>
                </a:solidFill>
                <a:latin typeface="Calibri"/>
                <a:cs typeface="Calibri"/>
              </a:rPr>
              <a:t>Doc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ke</a:t>
            </a:r>
            <a:r>
              <a:rPr dirty="0" sz="1350" spc="-10">
                <a:solidFill>
                  <a:srgbClr val="FFFFFF"/>
                </a:solidFill>
                <a:latin typeface="Calibri"/>
                <a:cs typeface="Calibri"/>
              </a:rPr>
              <a:t>r  </a:t>
            </a:r>
            <a:r>
              <a:rPr dirty="0" sz="1350" spc="-2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256590" y="5203936"/>
            <a:ext cx="1129030" cy="483234"/>
            <a:chOff x="7256590" y="5203936"/>
            <a:chExt cx="1129030" cy="483234"/>
          </a:xfrm>
        </p:grpSpPr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56590" y="5203936"/>
              <a:ext cx="1128416" cy="48267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59174" y="5222864"/>
              <a:ext cx="913924" cy="45427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05867" y="5235237"/>
              <a:ext cx="1025324" cy="38390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305867" y="5235237"/>
              <a:ext cx="1025525" cy="384175"/>
            </a:xfrm>
            <a:custGeom>
              <a:avLst/>
              <a:gdLst/>
              <a:ahLst/>
              <a:cxnLst/>
              <a:rect l="l" t="t" r="r" b="b"/>
              <a:pathLst>
                <a:path w="1025525" h="384175">
                  <a:moveTo>
                    <a:pt x="0" y="63985"/>
                  </a:moveTo>
                  <a:lnTo>
                    <a:pt x="4954" y="39079"/>
                  </a:lnTo>
                  <a:lnTo>
                    <a:pt x="18466" y="18741"/>
                  </a:lnTo>
                  <a:lnTo>
                    <a:pt x="38508" y="5028"/>
                  </a:lnTo>
                  <a:lnTo>
                    <a:pt x="63050" y="0"/>
                  </a:lnTo>
                  <a:lnTo>
                    <a:pt x="962274" y="0"/>
                  </a:lnTo>
                  <a:lnTo>
                    <a:pt x="986816" y="5028"/>
                  </a:lnTo>
                  <a:lnTo>
                    <a:pt x="1006858" y="18741"/>
                  </a:lnTo>
                  <a:lnTo>
                    <a:pt x="1020370" y="39079"/>
                  </a:lnTo>
                  <a:lnTo>
                    <a:pt x="1025325" y="63985"/>
                  </a:lnTo>
                  <a:lnTo>
                    <a:pt x="1025325" y="319922"/>
                  </a:lnTo>
                  <a:lnTo>
                    <a:pt x="1020370" y="344828"/>
                  </a:lnTo>
                  <a:lnTo>
                    <a:pt x="1006858" y="365166"/>
                  </a:lnTo>
                  <a:lnTo>
                    <a:pt x="986816" y="378879"/>
                  </a:lnTo>
                  <a:lnTo>
                    <a:pt x="962274" y="383907"/>
                  </a:lnTo>
                  <a:lnTo>
                    <a:pt x="63050" y="383907"/>
                  </a:lnTo>
                  <a:lnTo>
                    <a:pt x="38508" y="378879"/>
                  </a:lnTo>
                  <a:lnTo>
                    <a:pt x="18466" y="365166"/>
                  </a:lnTo>
                  <a:lnTo>
                    <a:pt x="4954" y="344828"/>
                  </a:lnTo>
                  <a:lnTo>
                    <a:pt x="0" y="319922"/>
                  </a:lnTo>
                  <a:lnTo>
                    <a:pt x="0" y="63985"/>
                  </a:lnTo>
                  <a:close/>
                </a:path>
              </a:pathLst>
            </a:custGeom>
            <a:ln w="9447">
              <a:solidFill>
                <a:srgbClr val="CC61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7419333" y="5255493"/>
            <a:ext cx="802640" cy="33591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87325" marR="5080" indent="-175260">
              <a:lnSpc>
                <a:spcPts val="1190"/>
              </a:lnSpc>
              <a:spcBef>
                <a:spcPts val="190"/>
              </a:spcBef>
            </a:pPr>
            <a:r>
              <a:rPr dirty="0" sz="1050" spc="-15">
                <a:solidFill>
                  <a:srgbClr val="FFFFFF"/>
                </a:solidFill>
                <a:latin typeface="Calibri"/>
                <a:cs typeface="Calibri"/>
              </a:rPr>
              <a:t>Doc</a:t>
            </a:r>
            <a:r>
              <a:rPr dirty="0" sz="1050" spc="-20">
                <a:solidFill>
                  <a:srgbClr val="FFFFFF"/>
                </a:solidFill>
                <a:latin typeface="Calibri"/>
                <a:cs typeface="Calibri"/>
              </a:rPr>
              <a:t>ke</a:t>
            </a:r>
            <a:r>
              <a:rPr dirty="0" sz="1050" spc="-1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05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Calibri"/>
                <a:cs typeface="Calibri"/>
              </a:rPr>
              <a:t>Private  </a:t>
            </a:r>
            <a:r>
              <a:rPr dirty="0" sz="1050" spc="-15">
                <a:solidFill>
                  <a:srgbClr val="FFFFFF"/>
                </a:solidFill>
                <a:latin typeface="Calibri"/>
                <a:cs typeface="Calibri"/>
              </a:rPr>
              <a:t>Registry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5773796" y="3036649"/>
            <a:ext cx="3068320" cy="2063750"/>
            <a:chOff x="5773796" y="3036649"/>
            <a:chExt cx="3068320" cy="2063750"/>
          </a:xfrm>
        </p:grpSpPr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73796" y="4853763"/>
              <a:ext cx="540893" cy="24606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819969" y="4918145"/>
              <a:ext cx="353695" cy="38735"/>
            </a:xfrm>
            <a:custGeom>
              <a:avLst/>
              <a:gdLst/>
              <a:ahLst/>
              <a:cxnLst/>
              <a:rect l="l" t="t" r="r" b="b"/>
              <a:pathLst>
                <a:path w="353695" h="38735">
                  <a:moveTo>
                    <a:pt x="0" y="0"/>
                  </a:moveTo>
                  <a:lnTo>
                    <a:pt x="353460" y="38231"/>
                  </a:lnTo>
                </a:path>
              </a:pathLst>
            </a:custGeom>
            <a:ln w="18925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03714" y="4906700"/>
              <a:ext cx="88120" cy="8737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198492" y="3036649"/>
              <a:ext cx="643477" cy="198746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344255" y="3187012"/>
              <a:ext cx="353695" cy="1663064"/>
            </a:xfrm>
            <a:custGeom>
              <a:avLst/>
              <a:gdLst/>
              <a:ahLst/>
              <a:cxnLst/>
              <a:rect l="l" t="t" r="r" b="b"/>
              <a:pathLst>
                <a:path w="353695" h="1663064">
                  <a:moveTo>
                    <a:pt x="0" y="1662506"/>
                  </a:moveTo>
                  <a:lnTo>
                    <a:pt x="353682" y="0"/>
                  </a:lnTo>
                </a:path>
              </a:pathLst>
            </a:custGeom>
            <a:ln w="20996">
              <a:solidFill>
                <a:srgbClr val="6095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322335" y="3166198"/>
              <a:ext cx="397510" cy="1704339"/>
            </a:xfrm>
            <a:custGeom>
              <a:avLst/>
              <a:gdLst/>
              <a:ahLst/>
              <a:cxnLst/>
              <a:rect l="l" t="t" r="r" b="b"/>
              <a:pathLst>
                <a:path w="397509" h="1704339">
                  <a:moveTo>
                    <a:pt x="61531" y="1648434"/>
                  </a:moveTo>
                  <a:lnTo>
                    <a:pt x="0" y="1634959"/>
                  </a:lnTo>
                  <a:lnTo>
                    <a:pt x="17487" y="1704136"/>
                  </a:lnTo>
                  <a:lnTo>
                    <a:pt x="61531" y="1648434"/>
                  </a:lnTo>
                  <a:close/>
                </a:path>
                <a:path w="397509" h="1704339">
                  <a:moveTo>
                    <a:pt x="397510" y="69189"/>
                  </a:moveTo>
                  <a:lnTo>
                    <a:pt x="380022" y="0"/>
                  </a:lnTo>
                  <a:lnTo>
                    <a:pt x="335978" y="55702"/>
                  </a:lnTo>
                  <a:lnTo>
                    <a:pt x="397510" y="69189"/>
                  </a:lnTo>
                  <a:close/>
                </a:path>
              </a:pathLst>
            </a:custGeom>
            <a:solidFill>
              <a:srgbClr val="6095C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993139" y="2821858"/>
            <a:ext cx="6320155" cy="701675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Compartiendo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kernel</a:t>
            </a:r>
            <a:r>
              <a:rPr dirty="0" sz="1600" spc="-5">
                <a:latin typeface="Calibri"/>
                <a:cs typeface="Calibri"/>
              </a:rPr>
              <a:t> del host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para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ejecutarse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como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procesos aislados.</a:t>
            </a:r>
            <a:endParaRPr sz="1600">
              <a:latin typeface="Calibri"/>
              <a:cs typeface="Calibri"/>
            </a:endParaRPr>
          </a:p>
          <a:p>
            <a:pPr marL="301625" indent="-286385">
              <a:lnSpc>
                <a:spcPct val="100000"/>
              </a:lnSpc>
              <a:spcBef>
                <a:spcPts val="740"/>
              </a:spcBef>
              <a:buFont typeface="Arial MT"/>
              <a:buChar char="–"/>
              <a:tabLst>
                <a:tab pos="301625" algn="l"/>
                <a:tab pos="302260" algn="l"/>
              </a:tabLst>
            </a:pPr>
            <a:r>
              <a:rPr dirty="0" sz="1600" spc="-5">
                <a:latin typeface="Calibri"/>
                <a:cs typeface="Calibri"/>
              </a:rPr>
              <a:t>Puede haber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múltiples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aplicaciones </a:t>
            </a:r>
            <a:r>
              <a:rPr dirty="0" sz="1600" spc="-10">
                <a:latin typeface="Calibri"/>
                <a:cs typeface="Calibri"/>
              </a:rPr>
              <a:t>conectadas</a:t>
            </a:r>
            <a:r>
              <a:rPr dirty="0" sz="1600">
                <a:latin typeface="Calibri"/>
                <a:cs typeface="Calibri"/>
              </a:rPr>
              <a:t> a</a:t>
            </a:r>
            <a:r>
              <a:rPr dirty="0" sz="1600" spc="-5">
                <a:latin typeface="Calibri"/>
                <a:cs typeface="Calibri"/>
              </a:rPr>
              <a:t> un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282655" y="3499354"/>
            <a:ext cx="412178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dirty="0" sz="1600" spc="-5">
                <a:latin typeface="Calibri"/>
                <a:cs typeface="Calibri"/>
              </a:rPr>
              <a:t>mismo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puerto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(e.g.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80/http)</a:t>
            </a:r>
            <a:r>
              <a:rPr dirty="0" sz="1600">
                <a:latin typeface="Calibri"/>
                <a:cs typeface="Calibri"/>
              </a:rPr>
              <a:t> en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contenedores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diferentes.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mapean 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5">
                <a:latin typeface="Calibri"/>
                <a:cs typeface="Calibri"/>
              </a:rPr>
              <a:t> un puerto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diferente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282655" y="3986187"/>
            <a:ext cx="10814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Docker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Host.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3" name="object 8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5217" y="4552827"/>
            <a:ext cx="1117350" cy="11237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6312" y="114120"/>
            <a:ext cx="4716145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925830" marR="5080" indent="-913765">
              <a:lnSpc>
                <a:spcPct val="100299"/>
              </a:lnSpc>
              <a:spcBef>
                <a:spcPts val="85"/>
              </a:spcBef>
            </a:pPr>
            <a:r>
              <a:rPr dirty="0" spc="-5"/>
              <a:t>¿Qué</a:t>
            </a:r>
            <a:r>
              <a:rPr dirty="0" spc="-25"/>
              <a:t> </a:t>
            </a:r>
            <a:r>
              <a:rPr dirty="0"/>
              <a:t>se</a:t>
            </a:r>
            <a:r>
              <a:rPr dirty="0" spc="-20"/>
              <a:t> </a:t>
            </a:r>
            <a:r>
              <a:rPr dirty="0" spc="-5"/>
              <a:t>puede</a:t>
            </a:r>
            <a:r>
              <a:rPr dirty="0" spc="-25"/>
              <a:t> </a:t>
            </a:r>
            <a:r>
              <a:rPr dirty="0" spc="-5"/>
              <a:t>hacer</a:t>
            </a:r>
            <a:r>
              <a:rPr dirty="0" spc="-25"/>
              <a:t> </a:t>
            </a:r>
            <a:r>
              <a:rPr dirty="0" spc="-10"/>
              <a:t>con </a:t>
            </a:r>
            <a:r>
              <a:rPr dirty="0" spc="-800"/>
              <a:t> </a:t>
            </a:r>
            <a:r>
              <a:rPr dirty="0" spc="-25"/>
              <a:t>Docker</a:t>
            </a:r>
            <a:r>
              <a:rPr dirty="0" spc="-20"/>
              <a:t> </a:t>
            </a:r>
            <a:r>
              <a:rPr dirty="0" spc="-5"/>
              <a:t>Engine?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60449"/>
            <a:ext cx="6816725" cy="432625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Gestionar</a:t>
            </a:r>
            <a:r>
              <a:rPr dirty="0" sz="2800" spc="-5">
                <a:latin typeface="Calibri"/>
                <a:cs typeface="Calibri"/>
              </a:rPr>
              <a:t> el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ciclo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vida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contenedores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5">
                <a:latin typeface="Calibri"/>
                <a:cs typeface="Calibri"/>
              </a:rPr>
              <a:t>start, stop, </a:t>
            </a:r>
            <a:r>
              <a:rPr dirty="0" sz="2400" spc="-5">
                <a:latin typeface="Calibri"/>
                <a:cs typeface="Calibri"/>
              </a:rPr>
              <a:t>kill,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restart,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Gestionar las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imágenes</a:t>
            </a:r>
            <a:r>
              <a:rPr dirty="0" sz="2800">
                <a:latin typeface="Calibri"/>
                <a:cs typeface="Calibri"/>
              </a:rPr>
              <a:t> 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contenedores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push,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pull,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tag,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rmi,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Inspeccionar/acceder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el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contenedor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logs,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attach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ts val="3329"/>
              </a:lnSpc>
              <a:spcBef>
                <a:spcPts val="8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75">
                <a:latin typeface="Calibri"/>
                <a:cs typeface="Calibri"/>
              </a:rPr>
              <a:t>¿Y</a:t>
            </a:r>
            <a:r>
              <a:rPr dirty="0" sz="2800" spc="-5">
                <a:latin typeface="Calibri"/>
                <a:cs typeface="Calibri"/>
              </a:rPr>
              <a:t> dónde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podemos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encontrar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 </a:t>
            </a:r>
            <a:r>
              <a:rPr dirty="0" sz="2800" spc="-20">
                <a:latin typeface="Calibri"/>
                <a:cs typeface="Calibri"/>
              </a:rPr>
              <a:t>catálogo</a:t>
            </a:r>
            <a:r>
              <a:rPr dirty="0" sz="2800">
                <a:latin typeface="Calibri"/>
                <a:cs typeface="Calibri"/>
              </a:rPr>
              <a:t> de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imágenes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Docker?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9073" y="388441"/>
            <a:ext cx="21882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80"/>
              <a:t> </a:t>
            </a:r>
            <a:r>
              <a:rPr dirty="0" spc="-5"/>
              <a:t>Hub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8" y="4211148"/>
            <a:ext cx="3981450" cy="1431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4965" marR="51244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>
                <a:latin typeface="Calibri"/>
                <a:cs typeface="Calibri"/>
              </a:rPr>
              <a:t>Repositorios que contienen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imágenes de </a:t>
            </a:r>
            <a:r>
              <a:rPr dirty="0" sz="2200" spc="-10">
                <a:latin typeface="Calibri"/>
                <a:cs typeface="Calibri"/>
              </a:rPr>
              <a:t>contenedores </a:t>
            </a:r>
            <a:r>
              <a:rPr dirty="0" sz="2200" spc="-484">
                <a:latin typeface="Calibri"/>
                <a:cs typeface="Calibri"/>
              </a:rPr>
              <a:t> </a:t>
            </a:r>
            <a:r>
              <a:rPr dirty="0" sz="2200" spc="-15">
                <a:latin typeface="Calibri"/>
                <a:cs typeface="Calibri"/>
              </a:rPr>
              <a:t>Docker</a:t>
            </a:r>
            <a:endParaRPr sz="22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509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200" spc="-10" i="1">
                <a:latin typeface="Calibri"/>
                <a:cs typeface="Calibri"/>
              </a:rPr>
              <a:t>Automated</a:t>
            </a:r>
            <a:r>
              <a:rPr dirty="0" sz="2200" spc="-40" i="1">
                <a:latin typeface="Calibri"/>
                <a:cs typeface="Calibri"/>
              </a:rPr>
              <a:t> </a:t>
            </a:r>
            <a:r>
              <a:rPr dirty="0" sz="2200" spc="-5" i="1">
                <a:latin typeface="Calibri"/>
                <a:cs typeface="Calibri"/>
              </a:rPr>
              <a:t>Builds</a:t>
            </a:r>
            <a:r>
              <a:rPr dirty="0" sz="2200" spc="-35" i="1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desde</a:t>
            </a:r>
            <a:r>
              <a:rPr dirty="0" sz="2200" spc="-2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GitHub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8515" y="5341526"/>
            <a:ext cx="155575" cy="186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85"/>
              </a:lnSpc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26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1122" y="1275942"/>
            <a:ext cx="9003030" cy="4439285"/>
            <a:chOff x="141122" y="1275942"/>
            <a:chExt cx="9003030" cy="44392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122" y="1275942"/>
              <a:ext cx="5760085" cy="28778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7770" y="2823723"/>
              <a:ext cx="4766229" cy="289127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56210" y="1424296"/>
            <a:ext cx="3288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u="heavy" sz="2400" spc="-2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https://hub.docker.com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01122" y="388441"/>
            <a:ext cx="34429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>
                <a:latin typeface="Calibri"/>
                <a:cs typeface="Calibri"/>
              </a:rPr>
              <a:t>MOMENTO</a:t>
            </a:r>
            <a:r>
              <a:rPr dirty="0" sz="3600" spc="-65">
                <a:latin typeface="Calibri"/>
                <a:cs typeface="Calibri"/>
              </a:rPr>
              <a:t> </a:t>
            </a:r>
            <a:r>
              <a:rPr dirty="0" sz="3600" spc="-5">
                <a:latin typeface="Calibri"/>
                <a:cs typeface="Calibri"/>
              </a:rPr>
              <a:t>DEMO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0018" y="1345374"/>
            <a:ext cx="68052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Calibri"/>
                <a:cs typeface="Calibri"/>
              </a:rPr>
              <a:t>a.k.a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5">
                <a:latin typeface="Calibri"/>
                <a:cs typeface="Calibri"/>
              </a:rPr>
              <a:t>DEMO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IS </a:t>
            </a:r>
            <a:r>
              <a:rPr dirty="0" sz="2800" spc="-15">
                <a:latin typeface="Calibri"/>
                <a:cs typeface="Calibri"/>
              </a:rPr>
              <a:t>WORTH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A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THOUSAND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WORDS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4909" y="1966351"/>
            <a:ext cx="2034193" cy="354467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3339" y="388441"/>
            <a:ext cx="55594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30"/>
              <a:t> </a:t>
            </a:r>
            <a:r>
              <a:rPr dirty="0" spc="-5"/>
              <a:t>101:</a:t>
            </a:r>
            <a:r>
              <a:rPr dirty="0" spc="-20"/>
              <a:t> </a:t>
            </a:r>
            <a:r>
              <a:rPr dirty="0" spc="-15"/>
              <a:t>Contenedores </a:t>
            </a:r>
            <a:r>
              <a:rPr dirty="0" spc="-1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3423852"/>
            <a:ext cx="7986395" cy="185610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5600" marR="99695" indent="-342900">
              <a:lnSpc>
                <a:spcPct val="100699"/>
              </a:lnSpc>
              <a:spcBef>
                <a:spcPts val="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descarga</a:t>
            </a:r>
            <a:r>
              <a:rPr dirty="0" sz="2400" spc="-10">
                <a:latin typeface="Calibri"/>
                <a:cs typeface="Calibri"/>
              </a:rPr>
              <a:t> automáticamente</a:t>
            </a:r>
            <a:r>
              <a:rPr dirty="0" sz="2400" spc="-5">
                <a:latin typeface="Calibri"/>
                <a:cs typeface="Calibri"/>
              </a:rPr>
              <a:t> la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imagen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alpine:latest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Hub</a:t>
            </a:r>
            <a:endParaRPr sz="2400">
              <a:latin typeface="Calibri"/>
              <a:cs typeface="Calibri"/>
            </a:endParaRPr>
          </a:p>
          <a:p>
            <a:pPr marL="355600" marR="151130" indent="-342900">
              <a:lnSpc>
                <a:spcPts val="2900"/>
              </a:lnSpc>
              <a:spcBef>
                <a:spcPts val="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la almacena</a:t>
            </a:r>
            <a:r>
              <a:rPr dirty="0" sz="2400">
                <a:latin typeface="Calibri"/>
                <a:cs typeface="Calibri"/>
              </a:rPr>
              <a:t> en el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registro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local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del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5">
                <a:latin typeface="Calibri"/>
                <a:cs typeface="Calibri"/>
              </a:rPr>
              <a:t> Engine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del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Host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6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ejecuta </a:t>
            </a:r>
            <a:r>
              <a:rPr dirty="0" sz="2400">
                <a:latin typeface="Calibri"/>
                <a:cs typeface="Calibri"/>
              </a:rPr>
              <a:t>el</a:t>
            </a:r>
            <a:r>
              <a:rPr dirty="0" sz="2400" spc="-10">
                <a:latin typeface="Calibri"/>
                <a:cs typeface="Calibri"/>
              </a:rPr>
              <a:t> contenedor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85">
                <a:latin typeface="Calibri"/>
                <a:cs typeface="Calibri"/>
              </a:rPr>
              <a:t>y,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dentro </a:t>
            </a:r>
            <a:r>
              <a:rPr dirty="0" sz="2400">
                <a:latin typeface="Calibri"/>
                <a:cs typeface="Calibri"/>
              </a:rPr>
              <a:t>de él, el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comando,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mostrando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39" y="5252652"/>
            <a:ext cx="26555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libri"/>
                <a:cs typeface="Calibri"/>
              </a:rPr>
              <a:t>la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salida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por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pantalla.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28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571" y="1513065"/>
            <a:ext cx="7582728" cy="16524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2184" y="388441"/>
            <a:ext cx="47415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20"/>
              <a:t> </a:t>
            </a:r>
            <a:r>
              <a:rPr dirty="0" spc="-5"/>
              <a:t>101:</a:t>
            </a:r>
            <a:r>
              <a:rPr dirty="0" spc="-15"/>
              <a:t> </a:t>
            </a:r>
            <a:r>
              <a:rPr dirty="0" spc="-10"/>
              <a:t>Imágenes 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70867"/>
            <a:ext cx="7328534" cy="1640839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Las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imágenes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contienen </a:t>
            </a:r>
            <a:r>
              <a:rPr dirty="0" sz="2400" spc="-5">
                <a:latin typeface="Calibri"/>
                <a:cs typeface="Calibri"/>
              </a:rPr>
              <a:t>SO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+</a:t>
            </a:r>
            <a:r>
              <a:rPr dirty="0" sz="2400" spc="-5">
                <a:latin typeface="Calibri"/>
                <a:cs typeface="Calibri"/>
              </a:rPr>
              <a:t> Apps.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70"/>
              </a:lnSpc>
              <a:spcBef>
                <a:spcPts val="6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Pueden ser </a:t>
            </a:r>
            <a:r>
              <a:rPr dirty="0" sz="2400" spc="-10">
                <a:latin typeface="Calibri"/>
                <a:cs typeface="Calibri"/>
              </a:rPr>
              <a:t>etiquetadas </a:t>
            </a:r>
            <a:r>
              <a:rPr dirty="0" sz="2400">
                <a:latin typeface="Calibri"/>
                <a:cs typeface="Calibri"/>
              </a:rPr>
              <a:t>y ser </a:t>
            </a:r>
            <a:r>
              <a:rPr dirty="0" sz="2400" spc="-5">
                <a:latin typeface="Calibri"/>
                <a:cs typeface="Calibri"/>
              </a:rPr>
              <a:t>almacenadas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15">
                <a:latin typeface="Calibri"/>
                <a:cs typeface="Calibri"/>
              </a:rPr>
              <a:t>diferentes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registros </a:t>
            </a:r>
            <a:r>
              <a:rPr dirty="0" sz="2400" spc="-50">
                <a:latin typeface="Calibri"/>
                <a:cs typeface="Calibri"/>
              </a:rPr>
              <a:t>Docker.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25"/>
              </a:spcBef>
              <a:tabLst>
                <a:tab pos="755015" algn="l"/>
              </a:tabLst>
            </a:pPr>
            <a:r>
              <a:rPr dirty="0" sz="2000">
                <a:latin typeface="Arial MT"/>
                <a:cs typeface="Arial MT"/>
              </a:rPr>
              <a:t>–	</a:t>
            </a:r>
            <a:r>
              <a:rPr dirty="0" u="sng" sz="20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https://docs.docker.com/registry/deploying/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9803" y="2990032"/>
            <a:ext cx="6114196" cy="27249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4189" y="388441"/>
            <a:ext cx="363727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Agradecimientos</a:t>
            </a:r>
            <a:r>
              <a:rPr dirty="0" spc="-60"/>
              <a:t> </a:t>
            </a:r>
            <a:r>
              <a:rPr dirty="0"/>
              <a:t>(I)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2292" y="1345374"/>
            <a:ext cx="8084184" cy="418465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5600" marR="116839" indent="-342900">
              <a:lnSpc>
                <a:spcPct val="100699"/>
              </a:lnSpc>
              <a:spcBef>
                <a:spcPts val="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Este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seminario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ofrece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por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cortesía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del</a:t>
            </a:r>
            <a:r>
              <a:rPr dirty="0" sz="2400" spc="-10">
                <a:latin typeface="Calibri"/>
                <a:cs typeface="Calibri"/>
              </a:rPr>
              <a:t> Master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Universitario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en</a:t>
            </a:r>
            <a:r>
              <a:rPr dirty="0" sz="2400" spc="-10">
                <a:latin typeface="Calibri"/>
                <a:cs typeface="Calibri"/>
              </a:rPr>
              <a:t> Computación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Paralela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</a:t>
            </a:r>
            <a:r>
              <a:rPr dirty="0" sz="2400" spc="-5">
                <a:latin typeface="Calibri"/>
                <a:cs typeface="Calibri"/>
              </a:rPr>
              <a:t> Distribuida.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u="heavy" sz="24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2"/>
              </a:rPr>
              <a:t>http://www.upv.es/titulaciones/MUCPD/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60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créditos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ECTS</a:t>
            </a:r>
            <a:endParaRPr sz="2400">
              <a:latin typeface="Calibri"/>
              <a:cs typeface="Calibri"/>
            </a:endParaRPr>
          </a:p>
          <a:p>
            <a:pPr lvl="1" marL="755650" marR="868680" indent="-285750">
              <a:lnSpc>
                <a:spcPts val="1670"/>
              </a:lnSpc>
              <a:spcBef>
                <a:spcPts val="48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400">
                <a:latin typeface="Calibri"/>
                <a:cs typeface="Calibri"/>
              </a:rPr>
              <a:t>Manejar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herramientas</a:t>
            </a:r>
            <a:r>
              <a:rPr dirty="0" sz="1400">
                <a:latin typeface="Calibri"/>
                <a:cs typeface="Calibri"/>
              </a:rPr>
              <a:t> HPC de análisis y </a:t>
            </a:r>
            <a:r>
              <a:rPr dirty="0" sz="1400" spc="-5">
                <a:latin typeface="Calibri"/>
                <a:cs typeface="Calibri"/>
              </a:rPr>
              <a:t>desarrollo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como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Intel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Parallel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Studio </a:t>
            </a:r>
            <a:r>
              <a:rPr dirty="0" sz="1400">
                <a:latin typeface="Calibri"/>
                <a:cs typeface="Calibri"/>
              </a:rPr>
              <a:t>o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programar </a:t>
            </a:r>
            <a:r>
              <a:rPr dirty="0" sz="1400" spc="-3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aceleradores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hardware</a:t>
            </a:r>
            <a:r>
              <a:rPr dirty="0" sz="1400" spc="-5">
                <a:latin typeface="Calibri"/>
                <a:cs typeface="Calibri"/>
              </a:rPr>
              <a:t> mediante CUDA </a:t>
            </a:r>
            <a:r>
              <a:rPr dirty="0" sz="1400">
                <a:latin typeface="Calibri"/>
                <a:cs typeface="Calibri"/>
              </a:rPr>
              <a:t>y </a:t>
            </a:r>
            <a:r>
              <a:rPr dirty="0" sz="1400" spc="-5">
                <a:latin typeface="Calibri"/>
                <a:cs typeface="Calibri"/>
              </a:rPr>
              <a:t>OpenCL</a:t>
            </a:r>
            <a:endParaRPr sz="1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2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400" spc="-10">
                <a:latin typeface="Calibri"/>
                <a:cs typeface="Calibri"/>
              </a:rPr>
              <a:t>Programar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aplicaciones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Grid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para</a:t>
            </a:r>
            <a:r>
              <a:rPr dirty="0" sz="1400">
                <a:latin typeface="Calibri"/>
                <a:cs typeface="Calibri"/>
              </a:rPr>
              <a:t> la </a:t>
            </a:r>
            <a:r>
              <a:rPr dirty="0" sz="1400" spc="-5">
                <a:latin typeface="Calibri"/>
                <a:cs typeface="Calibri"/>
              </a:rPr>
              <a:t>resolución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 </a:t>
            </a:r>
            <a:r>
              <a:rPr dirty="0" sz="1400" spc="-5">
                <a:latin typeface="Calibri"/>
                <a:cs typeface="Calibri"/>
              </a:rPr>
              <a:t>problemas</a:t>
            </a:r>
            <a:r>
              <a:rPr dirty="0" sz="1400">
                <a:latin typeface="Calibri"/>
                <a:cs typeface="Calibri"/>
              </a:rPr>
              <a:t> High- </a:t>
            </a:r>
            <a:r>
              <a:rPr dirty="0" sz="1400" spc="-5">
                <a:latin typeface="Calibri"/>
                <a:cs typeface="Calibri"/>
              </a:rPr>
              <a:t>Throughput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Computing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(HTC)</a:t>
            </a:r>
            <a:endParaRPr sz="1400">
              <a:latin typeface="Calibri"/>
              <a:cs typeface="Calibri"/>
            </a:endParaRPr>
          </a:p>
          <a:p>
            <a:pPr lvl="1" marL="755650" marR="69850" indent="-285750">
              <a:lnSpc>
                <a:spcPct val="100200"/>
              </a:lnSpc>
              <a:spcBef>
                <a:spcPts val="35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400" spc="-5">
                <a:latin typeface="Calibri"/>
                <a:cs typeface="Calibri"/>
              </a:rPr>
              <a:t>Utilizar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técnicas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para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el </a:t>
            </a:r>
            <a:r>
              <a:rPr dirty="0" sz="1400" spc="-5">
                <a:latin typeface="Calibri"/>
                <a:cs typeface="Calibri"/>
              </a:rPr>
              <a:t>desarrollo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de servicios </a:t>
            </a:r>
            <a:r>
              <a:rPr dirty="0" sz="1400" spc="-5">
                <a:latin typeface="Calibri"/>
                <a:cs typeface="Calibri"/>
              </a:rPr>
              <a:t>elásticos (escalables</a:t>
            </a:r>
            <a:r>
              <a:rPr dirty="0" sz="1400">
                <a:latin typeface="Calibri"/>
                <a:cs typeface="Calibri"/>
              </a:rPr>
              <a:t> y </a:t>
            </a:r>
            <a:r>
              <a:rPr dirty="0" sz="1400" spc="-5">
                <a:latin typeface="Calibri"/>
                <a:cs typeface="Calibri"/>
              </a:rPr>
              <a:t>adaptables)</a:t>
            </a:r>
            <a:r>
              <a:rPr dirty="0" sz="1400">
                <a:latin typeface="Calibri"/>
                <a:cs typeface="Calibri"/>
              </a:rPr>
              <a:t> en </a:t>
            </a:r>
            <a:r>
              <a:rPr dirty="0" sz="1400" spc="-10">
                <a:latin typeface="Calibri"/>
                <a:cs typeface="Calibri"/>
              </a:rPr>
              <a:t>plataformas </a:t>
            </a:r>
            <a:r>
              <a:rPr dirty="0" sz="1400" spc="-5">
                <a:latin typeface="Calibri"/>
                <a:cs typeface="Calibri"/>
              </a:rPr>
              <a:t> Cloud, utilizando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proveedores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como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Amazon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Web</a:t>
            </a:r>
            <a:r>
              <a:rPr dirty="0" sz="1400">
                <a:latin typeface="Calibri"/>
                <a:cs typeface="Calibri"/>
              </a:rPr>
              <a:t> Services </a:t>
            </a:r>
            <a:r>
              <a:rPr dirty="0" sz="1400" spc="-15">
                <a:latin typeface="Calibri"/>
                <a:cs typeface="Calibri"/>
              </a:rPr>
              <a:t>(AWS)</a:t>
            </a:r>
            <a:r>
              <a:rPr dirty="0" sz="1400">
                <a:latin typeface="Calibri"/>
                <a:cs typeface="Calibri"/>
              </a:rPr>
              <a:t> o </a:t>
            </a:r>
            <a:r>
              <a:rPr dirty="0" sz="1400" spc="-5">
                <a:latin typeface="Calibri"/>
                <a:cs typeface="Calibri"/>
              </a:rPr>
              <a:t>Microsoft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Azure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gestores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como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OpenNebula </a:t>
            </a:r>
            <a:r>
              <a:rPr dirty="0" sz="1400">
                <a:latin typeface="Calibri"/>
                <a:cs typeface="Calibri"/>
              </a:rPr>
              <a:t>y </a:t>
            </a:r>
            <a:r>
              <a:rPr dirty="0" sz="1400" spc="-5">
                <a:latin typeface="Calibri"/>
                <a:cs typeface="Calibri"/>
              </a:rPr>
              <a:t>OpenStack</a:t>
            </a:r>
            <a:endParaRPr sz="1400">
              <a:latin typeface="Calibri"/>
              <a:cs typeface="Calibri"/>
            </a:endParaRPr>
          </a:p>
          <a:p>
            <a:pPr lvl="1" marL="755650" marR="312420" indent="-285750">
              <a:lnSpc>
                <a:spcPct val="101200"/>
              </a:lnSpc>
              <a:spcBef>
                <a:spcPts val="3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400" spc="-5">
                <a:latin typeface="Calibri"/>
                <a:cs typeface="Calibri"/>
              </a:rPr>
              <a:t>Gestionar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el </a:t>
            </a:r>
            <a:r>
              <a:rPr dirty="0" sz="1400" spc="-10">
                <a:latin typeface="Calibri"/>
                <a:cs typeface="Calibri"/>
              </a:rPr>
              <a:t>procesamiento </a:t>
            </a:r>
            <a:r>
              <a:rPr dirty="0" sz="1400">
                <a:latin typeface="Calibri"/>
                <a:cs typeface="Calibri"/>
              </a:rPr>
              <a:t>de </a:t>
            </a:r>
            <a:r>
              <a:rPr dirty="0" sz="1400" spc="-5">
                <a:latin typeface="Calibri"/>
                <a:cs typeface="Calibri"/>
              </a:rPr>
              <a:t>grandes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volúmenes </a:t>
            </a:r>
            <a:r>
              <a:rPr dirty="0" sz="1400">
                <a:latin typeface="Calibri"/>
                <a:cs typeface="Calibri"/>
              </a:rPr>
              <a:t>de </a:t>
            </a:r>
            <a:r>
              <a:rPr dirty="0" sz="1400" spc="-5">
                <a:latin typeface="Calibri"/>
                <a:cs typeface="Calibri"/>
              </a:rPr>
              <a:t>datos </a:t>
            </a:r>
            <a:r>
              <a:rPr dirty="0" sz="1400">
                <a:latin typeface="Calibri"/>
                <a:cs typeface="Calibri"/>
              </a:rPr>
              <a:t>(Big </a:t>
            </a:r>
            <a:r>
              <a:rPr dirty="0" sz="1400" spc="-5">
                <a:latin typeface="Calibri"/>
                <a:cs typeface="Calibri"/>
              </a:rPr>
              <a:t>Data)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mediante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MapReduce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 </a:t>
            </a:r>
            <a:r>
              <a:rPr dirty="0" sz="1400" spc="-30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Apache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Hadoop.</a:t>
            </a:r>
            <a:endParaRPr sz="1400">
              <a:latin typeface="Calibri"/>
              <a:cs typeface="Calibri"/>
            </a:endParaRPr>
          </a:p>
          <a:p>
            <a:pPr lvl="1" marL="755650" marR="899160" indent="-285750">
              <a:lnSpc>
                <a:spcPts val="1670"/>
              </a:lnSpc>
              <a:spcBef>
                <a:spcPts val="38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u="sng" sz="1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Gestionar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el </a:t>
            </a:r>
            <a:r>
              <a:rPr dirty="0" u="sng" sz="1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encapsulamiento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 </a:t>
            </a:r>
            <a:r>
              <a:rPr dirty="0" u="sng" sz="1400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aplicaciones 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en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contenedores</a:t>
            </a:r>
            <a:r>
              <a:rPr dirty="0" u="sng" sz="140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Docker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y su </a:t>
            </a:r>
            <a:r>
              <a:rPr dirty="0" sz="1400" spc="-5">
                <a:latin typeface="Calibri"/>
                <a:cs typeface="Calibri"/>
              </a:rPr>
              <a:t>utilización</a:t>
            </a:r>
            <a:r>
              <a:rPr dirty="0" sz="1400">
                <a:latin typeface="Calibri"/>
                <a:cs typeface="Calibri"/>
              </a:rPr>
              <a:t> en </a:t>
            </a:r>
            <a:r>
              <a:rPr dirty="0" sz="1400" spc="-3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infraestructuras </a:t>
            </a:r>
            <a:r>
              <a:rPr dirty="0" sz="1400" spc="-5">
                <a:latin typeface="Calibri"/>
                <a:cs typeface="Calibri"/>
              </a:rPr>
              <a:t>computacionales </a:t>
            </a:r>
            <a:r>
              <a:rPr dirty="0" sz="1400">
                <a:latin typeface="Calibri"/>
                <a:cs typeface="Calibri"/>
              </a:rPr>
              <a:t>en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la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nube.</a:t>
            </a:r>
            <a:endParaRPr sz="1400">
              <a:latin typeface="Calibri"/>
              <a:cs typeface="Calibri"/>
            </a:endParaRPr>
          </a:p>
          <a:p>
            <a:pPr marL="7993380">
              <a:lnSpc>
                <a:spcPct val="100000"/>
              </a:lnSpc>
              <a:spcBef>
                <a:spcPts val="35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9605" y="1907365"/>
            <a:ext cx="3084394" cy="6679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2184" y="388441"/>
            <a:ext cx="47415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20"/>
              <a:t> </a:t>
            </a:r>
            <a:r>
              <a:rPr dirty="0" spc="-5"/>
              <a:t>101:</a:t>
            </a:r>
            <a:r>
              <a:rPr dirty="0" spc="-15"/>
              <a:t> </a:t>
            </a:r>
            <a:r>
              <a:rPr dirty="0" spc="-10"/>
              <a:t>Imágenes 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9565"/>
            <a:ext cx="4572000" cy="17900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9245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En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cuestión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 imágenes </a:t>
            </a:r>
            <a:r>
              <a:rPr dirty="0" sz="2000" spc="-40">
                <a:latin typeface="Calibri"/>
                <a:cs typeface="Calibri"/>
              </a:rPr>
              <a:t>Docker,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tamaño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SÍ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importa.</a:t>
            </a:r>
            <a:endParaRPr sz="2000">
              <a:latin typeface="Calibri"/>
              <a:cs typeface="Calibri"/>
            </a:endParaRPr>
          </a:p>
          <a:p>
            <a:pPr marL="755650" marR="5080" indent="-285750">
              <a:lnSpc>
                <a:spcPct val="99800"/>
              </a:lnSpc>
              <a:spcBef>
                <a:spcPts val="470"/>
              </a:spcBef>
              <a:tabLst>
                <a:tab pos="755015" algn="l"/>
              </a:tabLst>
            </a:pPr>
            <a:r>
              <a:rPr dirty="0" sz="1800">
                <a:latin typeface="Arial MT"/>
                <a:cs typeface="Arial MT"/>
              </a:rPr>
              <a:t>–	</a:t>
            </a:r>
            <a:r>
              <a:rPr dirty="0" sz="1800" spc="-5">
                <a:latin typeface="Calibri"/>
                <a:cs typeface="Calibri"/>
              </a:rPr>
              <a:t>Reducción</a:t>
            </a:r>
            <a:r>
              <a:rPr dirty="0" sz="1800">
                <a:latin typeface="Calibri"/>
                <a:cs typeface="Calibri"/>
              </a:rPr>
              <a:t> a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un </a:t>
            </a:r>
            <a:r>
              <a:rPr dirty="0" sz="1800" spc="-5">
                <a:latin typeface="Calibri"/>
                <a:cs typeface="Calibri"/>
              </a:rPr>
              <a:t>cuarto </a:t>
            </a:r>
            <a:r>
              <a:rPr dirty="0" sz="1800">
                <a:latin typeface="Calibri"/>
                <a:cs typeface="Calibri"/>
              </a:rPr>
              <a:t>del </a:t>
            </a:r>
            <a:r>
              <a:rPr dirty="0" sz="1800" spc="-5">
                <a:latin typeface="Calibri"/>
                <a:cs typeface="Calibri"/>
              </a:rPr>
              <a:t>tamaño </a:t>
            </a:r>
            <a:r>
              <a:rPr dirty="0" sz="1800">
                <a:latin typeface="Calibri"/>
                <a:cs typeface="Calibri"/>
              </a:rPr>
              <a:t>de la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imagen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original</a:t>
            </a:r>
            <a:r>
              <a:rPr dirty="0" sz="1800">
                <a:latin typeface="Calibri"/>
                <a:cs typeface="Calibri"/>
              </a:rPr>
              <a:t> al </a:t>
            </a:r>
            <a:r>
              <a:rPr dirty="0" sz="1800" spc="-10">
                <a:latin typeface="Calibri"/>
                <a:cs typeface="Calibri"/>
              </a:rPr>
              <a:t>utilizar</a:t>
            </a:r>
            <a:r>
              <a:rPr dirty="0" sz="1800" spc="-5">
                <a:latin typeface="Calibri"/>
                <a:cs typeface="Calibri"/>
              </a:rPr>
              <a:t> como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S.O.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base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Alpine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frente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otras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distribuciones</a:t>
            </a:r>
            <a:r>
              <a:rPr dirty="0" sz="1800">
                <a:latin typeface="Calibri"/>
                <a:cs typeface="Calibri"/>
              </a:rPr>
              <a:t> (e.g.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Ubuntu,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CentOS,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etc.)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71" y="3390285"/>
            <a:ext cx="3472661" cy="232471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381500" y="1237989"/>
            <a:ext cx="4640580" cy="3206115"/>
            <a:chOff x="4381500" y="1237989"/>
            <a:chExt cx="4640580" cy="32061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6447" y="2301570"/>
              <a:ext cx="3825299" cy="2141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4136" y="1237989"/>
              <a:ext cx="2428877" cy="10780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1500" y="2480732"/>
              <a:ext cx="939800" cy="812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27835" y="2584502"/>
              <a:ext cx="768985" cy="645160"/>
            </a:xfrm>
            <a:custGeom>
              <a:avLst/>
              <a:gdLst/>
              <a:ahLst/>
              <a:cxnLst/>
              <a:rect l="l" t="t" r="r" b="b"/>
              <a:pathLst>
                <a:path w="768985" h="645160">
                  <a:moveTo>
                    <a:pt x="768611" y="0"/>
                  </a:moveTo>
                  <a:lnTo>
                    <a:pt x="685698" y="19580"/>
                  </a:lnTo>
                  <a:lnTo>
                    <a:pt x="701975" y="39080"/>
                  </a:lnTo>
                  <a:lnTo>
                    <a:pt x="0" y="625040"/>
                  </a:lnTo>
                  <a:lnTo>
                    <a:pt x="16276" y="644540"/>
                  </a:lnTo>
                  <a:lnTo>
                    <a:pt x="718252" y="58580"/>
                  </a:lnTo>
                  <a:lnTo>
                    <a:pt x="734528" y="78079"/>
                  </a:lnTo>
                  <a:lnTo>
                    <a:pt x="76861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4332" y="3738033"/>
              <a:ext cx="732366" cy="2455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662216" y="3804686"/>
              <a:ext cx="559435" cy="76200"/>
            </a:xfrm>
            <a:custGeom>
              <a:avLst/>
              <a:gdLst/>
              <a:ahLst/>
              <a:cxnLst/>
              <a:rect l="l" t="t" r="r" b="b"/>
              <a:pathLst>
                <a:path w="559435" h="76200">
                  <a:moveTo>
                    <a:pt x="481822" y="0"/>
                  </a:moveTo>
                  <a:lnTo>
                    <a:pt x="482754" y="25383"/>
                  </a:lnTo>
                  <a:lnTo>
                    <a:pt x="0" y="43122"/>
                  </a:lnTo>
                  <a:lnTo>
                    <a:pt x="933" y="68505"/>
                  </a:lnTo>
                  <a:lnTo>
                    <a:pt x="483687" y="50765"/>
                  </a:lnTo>
                  <a:lnTo>
                    <a:pt x="484620" y="76149"/>
                  </a:lnTo>
                  <a:lnTo>
                    <a:pt x="559370" y="35276"/>
                  </a:lnTo>
                  <a:lnTo>
                    <a:pt x="48182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688000" y="4859767"/>
            <a:ext cx="3335654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dirty="0" u="sng" sz="18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https://hub.docker.com/r/_/alpine/ </a:t>
            </a:r>
            <a:r>
              <a:rPr dirty="0" sz="1800" spc="-395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sng" sz="18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https://alpinelinux.org/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30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2829303" y="3675834"/>
            <a:ext cx="1832610" cy="339090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wrap="square" lIns="0" tIns="33019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59"/>
              </a:spcBef>
            </a:pPr>
            <a:r>
              <a:rPr dirty="0" sz="1600" spc="-5">
                <a:latin typeface="Calibri"/>
                <a:cs typeface="Calibri"/>
              </a:rPr>
              <a:t>FROM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debian:jessie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68172" y="3115030"/>
            <a:ext cx="1569720" cy="339090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dirty="0" sz="1600" spc="-5">
                <a:latin typeface="Calibri"/>
                <a:cs typeface="Calibri"/>
              </a:rPr>
              <a:t>FROM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alpine:3.4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3339" y="388441"/>
            <a:ext cx="55594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30"/>
              <a:t> </a:t>
            </a:r>
            <a:r>
              <a:rPr dirty="0"/>
              <a:t>101:</a:t>
            </a:r>
            <a:r>
              <a:rPr dirty="0" spc="-25"/>
              <a:t> </a:t>
            </a:r>
            <a:r>
              <a:rPr dirty="0" spc="-15"/>
              <a:t>Contenedores </a:t>
            </a:r>
            <a:r>
              <a:rPr dirty="0" spc="-5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60449"/>
            <a:ext cx="7847965" cy="178435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Sesión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interactiva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</a:t>
            </a:r>
            <a:r>
              <a:rPr dirty="0" sz="2800">
                <a:latin typeface="Calibri"/>
                <a:cs typeface="Calibri"/>
              </a:rPr>
              <a:t> un </a:t>
            </a:r>
            <a:r>
              <a:rPr dirty="0" sz="2800" spc="-10">
                <a:latin typeface="Calibri"/>
                <a:cs typeface="Calibri"/>
              </a:rPr>
              <a:t>contenedor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Docker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5">
                <a:latin typeface="Calibri"/>
                <a:cs typeface="Calibri"/>
              </a:rPr>
              <a:t>docker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run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-it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ubuntu:16.04 </a:t>
            </a:r>
            <a:r>
              <a:rPr dirty="0" sz="2400" spc="-5">
                <a:latin typeface="Calibri"/>
                <a:cs typeface="Calibri"/>
              </a:rPr>
              <a:t>bash</a:t>
            </a:r>
            <a:endParaRPr sz="24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699"/>
              </a:lnSpc>
              <a:spcBef>
                <a:spcPts val="56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Dicho </a:t>
            </a:r>
            <a:r>
              <a:rPr dirty="0" sz="2400" spc="-10">
                <a:latin typeface="Calibri"/>
                <a:cs typeface="Calibri"/>
              </a:rPr>
              <a:t>contenedor </a:t>
            </a:r>
            <a:r>
              <a:rPr dirty="0" sz="2400">
                <a:latin typeface="Calibri"/>
                <a:cs typeface="Calibri"/>
              </a:rPr>
              <a:t>puede ser </a:t>
            </a:r>
            <a:r>
              <a:rPr dirty="0" sz="2400" spc="-10">
                <a:latin typeface="Calibri"/>
                <a:cs typeface="Calibri"/>
              </a:rPr>
              <a:t>utilizado como </a:t>
            </a:r>
            <a:r>
              <a:rPr dirty="0" sz="2400">
                <a:latin typeface="Calibri"/>
                <a:cs typeface="Calibri"/>
              </a:rPr>
              <a:t>una </a:t>
            </a:r>
            <a:r>
              <a:rPr dirty="0" sz="2400" spc="-5">
                <a:latin typeface="Calibri"/>
                <a:cs typeface="Calibri"/>
              </a:rPr>
              <a:t>máquina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cualquiera: instalar</a:t>
            </a:r>
            <a:r>
              <a:rPr dirty="0" sz="2400" spc="-5">
                <a:latin typeface="Calibri"/>
                <a:cs typeface="Calibri"/>
              </a:rPr>
              <a:t> aplicaciones, salida</a:t>
            </a:r>
            <a:r>
              <a:rPr dirty="0" sz="2400">
                <a:latin typeface="Calibri"/>
                <a:cs typeface="Calibri"/>
              </a:rPr>
              <a:t> 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Internet,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2791" y="3248166"/>
            <a:ext cx="6421208" cy="235306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3339" y="388441"/>
            <a:ext cx="55594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30"/>
              <a:t> </a:t>
            </a:r>
            <a:r>
              <a:rPr dirty="0" spc="-5"/>
              <a:t>101:</a:t>
            </a:r>
            <a:r>
              <a:rPr dirty="0" spc="-20"/>
              <a:t> </a:t>
            </a:r>
            <a:r>
              <a:rPr dirty="0" spc="-15"/>
              <a:t>Contenedores</a:t>
            </a:r>
            <a:r>
              <a:rPr dirty="0" spc="-20"/>
              <a:t> </a:t>
            </a:r>
            <a:r>
              <a:rPr dirty="0" spc="-5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6442710" cy="87566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355600" marR="5080" indent="-342900">
              <a:lnSpc>
                <a:spcPts val="3329"/>
              </a:lnSpc>
              <a:spcBef>
                <a:spcPts val="22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Los </a:t>
            </a:r>
            <a:r>
              <a:rPr dirty="0" sz="2800" spc="-15">
                <a:latin typeface="Calibri"/>
                <a:cs typeface="Calibri"/>
              </a:rPr>
              <a:t>contenedores </a:t>
            </a:r>
            <a:r>
              <a:rPr dirty="0" sz="2800" spc="-10">
                <a:latin typeface="Calibri"/>
                <a:cs typeface="Calibri"/>
              </a:rPr>
              <a:t>reciben </a:t>
            </a:r>
            <a:r>
              <a:rPr dirty="0" sz="2800">
                <a:latin typeface="Calibri"/>
                <a:cs typeface="Calibri"/>
              </a:rPr>
              <a:t>un </a:t>
            </a:r>
            <a:r>
              <a:rPr dirty="0" sz="2800" spc="-10">
                <a:latin typeface="Calibri"/>
                <a:cs typeface="Calibri"/>
              </a:rPr>
              <a:t>nombre </a:t>
            </a:r>
            <a:r>
              <a:rPr dirty="0" sz="2800">
                <a:latin typeface="Calibri"/>
                <a:cs typeface="Calibri"/>
              </a:rPr>
              <a:t>y un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identificador: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305365"/>
            <a:ext cx="7987030" cy="1819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2069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Utilizado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obtener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información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del </a:t>
            </a:r>
            <a:r>
              <a:rPr dirty="0" sz="2800" spc="-10">
                <a:latin typeface="Calibri"/>
                <a:cs typeface="Calibri"/>
              </a:rPr>
              <a:t>contenedor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y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gestionar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su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ciclo</a:t>
            </a:r>
            <a:r>
              <a:rPr dirty="0" sz="2800">
                <a:latin typeface="Calibri"/>
                <a:cs typeface="Calibri"/>
              </a:rPr>
              <a:t> 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vida.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libri"/>
                <a:cs typeface="Calibri"/>
              </a:rPr>
              <a:t>Un </a:t>
            </a:r>
            <a:r>
              <a:rPr dirty="0" sz="2800" spc="-10">
                <a:latin typeface="Calibri"/>
                <a:cs typeface="Calibri"/>
              </a:rPr>
              <a:t>contenedor</a:t>
            </a:r>
            <a:r>
              <a:rPr dirty="0" sz="2800" spc="-5">
                <a:latin typeface="Calibri"/>
                <a:cs typeface="Calibri"/>
              </a:rPr>
              <a:t> debe </a:t>
            </a:r>
            <a:r>
              <a:rPr dirty="0" sz="2800">
                <a:latin typeface="Calibri"/>
                <a:cs typeface="Calibri"/>
              </a:rPr>
              <a:t>ser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detenido </a:t>
            </a:r>
            <a:r>
              <a:rPr dirty="0" sz="2800" spc="-15">
                <a:latin typeface="Calibri"/>
                <a:cs typeface="Calibri"/>
              </a:rPr>
              <a:t>(</a:t>
            </a:r>
            <a:r>
              <a:rPr dirty="0" sz="2800" spc="-15" i="1">
                <a:latin typeface="Calibri"/>
                <a:cs typeface="Calibri"/>
              </a:rPr>
              <a:t>stop</a:t>
            </a:r>
            <a:r>
              <a:rPr dirty="0" sz="2800" spc="-15">
                <a:latin typeface="Calibri"/>
                <a:cs typeface="Calibri"/>
              </a:rPr>
              <a:t>)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antes</a:t>
            </a:r>
            <a:r>
              <a:rPr dirty="0" sz="2800">
                <a:latin typeface="Calibri"/>
                <a:cs typeface="Calibri"/>
              </a:rPr>
              <a:t> 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ser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eliminado (</a:t>
            </a:r>
            <a:r>
              <a:rPr dirty="0" sz="2800" spc="-5" i="1">
                <a:latin typeface="Calibri"/>
                <a:cs typeface="Calibri"/>
              </a:rPr>
              <a:t>rm</a:t>
            </a:r>
            <a:r>
              <a:rPr dirty="0" sz="2800" spc="-5">
                <a:latin typeface="Calibri"/>
                <a:cs typeface="Calibri"/>
              </a:rPr>
              <a:t>).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99992"/>
            <a:ext cx="9144000" cy="9193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3526" y="388441"/>
            <a:ext cx="45993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30"/>
              <a:t> </a:t>
            </a:r>
            <a:r>
              <a:rPr dirty="0" spc="-5"/>
              <a:t>101:</a:t>
            </a:r>
            <a:r>
              <a:rPr dirty="0" spc="-20"/>
              <a:t> </a:t>
            </a:r>
            <a:r>
              <a:rPr dirty="0" spc="-25"/>
              <a:t>Docker </a:t>
            </a:r>
            <a:r>
              <a:rPr dirty="0" spc="-5"/>
              <a:t>Help</a:t>
            </a:r>
          </a:p>
        </p:txBody>
      </p:sp>
      <p:sp>
        <p:nvSpPr>
          <p:cNvPr id="3" name="object 3"/>
          <p:cNvSpPr/>
          <p:nvPr/>
        </p:nvSpPr>
        <p:spPr>
          <a:xfrm>
            <a:off x="214282" y="1340768"/>
            <a:ext cx="4069715" cy="4260850"/>
          </a:xfrm>
          <a:custGeom>
            <a:avLst/>
            <a:gdLst/>
            <a:ahLst/>
            <a:cxnLst/>
            <a:rect l="l" t="t" r="r" b="b"/>
            <a:pathLst>
              <a:path w="4069715" h="4260850">
                <a:moveTo>
                  <a:pt x="0" y="0"/>
                </a:moveTo>
                <a:lnTo>
                  <a:pt x="4069686" y="0"/>
                </a:lnTo>
                <a:lnTo>
                  <a:pt x="4069686" y="4260462"/>
                </a:lnTo>
                <a:lnTo>
                  <a:pt x="0" y="42604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85D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93022" y="1280633"/>
            <a:ext cx="1389380" cy="77914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2000" spc="-15">
                <a:latin typeface="Calibri"/>
                <a:cs typeface="Calibri"/>
              </a:rPr>
              <a:t>docker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--help</a:t>
            </a:r>
            <a:endParaRPr sz="2000">
              <a:latin typeface="Calibri"/>
              <a:cs typeface="Calibri"/>
            </a:endParaRPr>
          </a:p>
          <a:p>
            <a:pPr marL="12700" marR="753110">
              <a:lnSpc>
                <a:spcPct val="119400"/>
              </a:lnSpc>
              <a:spcBef>
                <a:spcPts val="65"/>
              </a:spcBef>
            </a:pPr>
            <a:r>
              <a:rPr dirty="0" sz="1000">
                <a:latin typeface="Calibri"/>
                <a:cs typeface="Calibri"/>
              </a:rPr>
              <a:t>… 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</a:t>
            </a:r>
            <a:r>
              <a:rPr dirty="0" sz="1000" spc="-5">
                <a:latin typeface="Calibri"/>
                <a:cs typeface="Calibri"/>
              </a:rPr>
              <a:t>o</a:t>
            </a:r>
            <a:r>
              <a:rPr dirty="0" sz="1000">
                <a:latin typeface="Calibri"/>
                <a:cs typeface="Calibri"/>
              </a:rPr>
              <a:t>mm</a:t>
            </a:r>
            <a:r>
              <a:rPr dirty="0" sz="1000" spc="-5">
                <a:latin typeface="Calibri"/>
                <a:cs typeface="Calibri"/>
              </a:rPr>
              <a:t>ands</a:t>
            </a:r>
            <a:r>
              <a:rPr dirty="0" sz="1000">
                <a:latin typeface="Calibri"/>
                <a:cs typeface="Calibri"/>
              </a:rPr>
              <a:t>: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172" y="2038441"/>
            <a:ext cx="428625" cy="57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0"/>
              </a:spcBef>
            </a:pPr>
            <a:r>
              <a:rPr dirty="0" sz="1000" spc="-5" b="1">
                <a:latin typeface="Calibri"/>
                <a:cs typeface="Calibri"/>
              </a:rPr>
              <a:t>attach </a:t>
            </a:r>
            <a:r>
              <a:rPr dirty="0" sz="1000" b="1">
                <a:latin typeface="Calibri"/>
                <a:cs typeface="Calibri"/>
              </a:rPr>
              <a:t> build </a:t>
            </a:r>
            <a:r>
              <a:rPr dirty="0" sz="1000" spc="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c</a:t>
            </a:r>
            <a:r>
              <a:rPr dirty="0" sz="1000" spc="-5" b="1">
                <a:latin typeface="Calibri"/>
                <a:cs typeface="Calibri"/>
              </a:rPr>
              <a:t>omm</a:t>
            </a:r>
            <a:r>
              <a:rPr dirty="0" sz="1000" b="1">
                <a:latin typeface="Calibri"/>
                <a:cs typeface="Calibri"/>
              </a:rPr>
              <a:t>it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8484" y="2038441"/>
            <a:ext cx="2573655" cy="57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75030" indent="36195">
              <a:lnSpc>
                <a:spcPct val="1194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Attach </a:t>
            </a:r>
            <a:r>
              <a:rPr dirty="0" sz="1000">
                <a:latin typeface="Calibri"/>
                <a:cs typeface="Calibri"/>
              </a:rPr>
              <a:t>to a </a:t>
            </a:r>
            <a:r>
              <a:rPr dirty="0" sz="1000" spc="-5">
                <a:latin typeface="Calibri"/>
                <a:cs typeface="Calibri"/>
              </a:rPr>
              <a:t>running container 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Build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image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from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Dockerfile</a:t>
            </a:r>
            <a:endParaRPr sz="1000">
              <a:latin typeface="Calibri"/>
              <a:cs typeface="Calibri"/>
            </a:endParaRPr>
          </a:p>
          <a:p>
            <a:pPr marL="118745">
              <a:lnSpc>
                <a:spcPct val="100000"/>
              </a:lnSpc>
              <a:spcBef>
                <a:spcPts val="234"/>
              </a:spcBef>
            </a:pPr>
            <a:r>
              <a:rPr dirty="0" sz="1000" spc="-5">
                <a:latin typeface="Calibri"/>
                <a:cs typeface="Calibri"/>
              </a:rPr>
              <a:t>Create</a:t>
            </a:r>
            <a:r>
              <a:rPr dirty="0" sz="1000">
                <a:latin typeface="Calibri"/>
                <a:cs typeface="Calibri"/>
              </a:rPr>
              <a:t> 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new image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from</a:t>
            </a:r>
            <a:r>
              <a:rPr dirty="0" sz="1000">
                <a:latin typeface="Calibri"/>
                <a:cs typeface="Calibri"/>
              </a:rPr>
              <a:t> 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container's changes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172" y="2584500"/>
            <a:ext cx="3671570" cy="38989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  <a:tabLst>
                <a:tab pos="418465" algn="l"/>
              </a:tabLst>
            </a:pPr>
            <a:r>
              <a:rPr dirty="0" sz="1000" spc="-5" b="1">
                <a:latin typeface="Calibri"/>
                <a:cs typeface="Calibri"/>
              </a:rPr>
              <a:t>cp	</a:t>
            </a:r>
            <a:r>
              <a:rPr dirty="0" sz="1000" spc="-5">
                <a:latin typeface="Calibri"/>
                <a:cs typeface="Calibri"/>
              </a:rPr>
              <a:t>Copy files/folders between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and 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local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filesystem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513715" algn="l"/>
              </a:tabLst>
            </a:pPr>
            <a:r>
              <a:rPr dirty="0" sz="1000" spc="-5" b="1">
                <a:latin typeface="Calibri"/>
                <a:cs typeface="Calibri"/>
              </a:rPr>
              <a:t>create	</a:t>
            </a:r>
            <a:r>
              <a:rPr dirty="0" sz="1000" spc="-5">
                <a:latin typeface="Calibri"/>
                <a:cs typeface="Calibri"/>
              </a:rPr>
              <a:t>Create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new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172" y="2952844"/>
            <a:ext cx="396875" cy="1668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95"/>
              </a:spcBef>
            </a:pPr>
            <a:r>
              <a:rPr dirty="0" sz="1000" b="1">
                <a:latin typeface="Calibri"/>
                <a:cs typeface="Calibri"/>
              </a:rPr>
              <a:t>d</a:t>
            </a:r>
            <a:r>
              <a:rPr dirty="0" sz="1000" spc="-5" b="1">
                <a:latin typeface="Calibri"/>
                <a:cs typeface="Calibri"/>
              </a:rPr>
              <a:t>e</a:t>
            </a:r>
            <a:r>
              <a:rPr dirty="0" sz="1000" b="1">
                <a:latin typeface="Calibri"/>
                <a:cs typeface="Calibri"/>
              </a:rPr>
              <a:t>pl</a:t>
            </a:r>
            <a:r>
              <a:rPr dirty="0" sz="1000" spc="-5" b="1">
                <a:latin typeface="Calibri"/>
                <a:cs typeface="Calibri"/>
              </a:rPr>
              <a:t>o</a:t>
            </a:r>
            <a:r>
              <a:rPr dirty="0" sz="1000" b="1">
                <a:latin typeface="Calibri"/>
                <a:cs typeface="Calibri"/>
              </a:rPr>
              <a:t>y  </a:t>
            </a:r>
            <a:r>
              <a:rPr dirty="0" sz="1000" spc="-5" b="1">
                <a:latin typeface="Calibri"/>
                <a:cs typeface="Calibri"/>
              </a:rPr>
              <a:t>diff </a:t>
            </a:r>
            <a:r>
              <a:rPr dirty="0" sz="1000" b="1">
                <a:latin typeface="Calibri"/>
                <a:cs typeface="Calibri"/>
              </a:rPr>
              <a:t> </a:t>
            </a:r>
            <a:r>
              <a:rPr dirty="0" sz="1000" spc="-5" b="1">
                <a:latin typeface="Calibri"/>
                <a:cs typeface="Calibri"/>
              </a:rPr>
              <a:t>events </a:t>
            </a:r>
            <a:r>
              <a:rPr dirty="0" sz="1000" spc="-215" b="1">
                <a:latin typeface="Calibri"/>
                <a:cs typeface="Calibri"/>
              </a:rPr>
              <a:t> </a:t>
            </a:r>
            <a:r>
              <a:rPr dirty="0" sz="1000" spc="-5" b="1">
                <a:latin typeface="Calibri"/>
                <a:cs typeface="Calibri"/>
              </a:rPr>
              <a:t>exec </a:t>
            </a:r>
            <a:r>
              <a:rPr dirty="0" sz="1000" b="1">
                <a:latin typeface="Calibri"/>
                <a:cs typeface="Calibri"/>
              </a:rPr>
              <a:t> </a:t>
            </a:r>
            <a:r>
              <a:rPr dirty="0" sz="1000" spc="-5" b="1">
                <a:latin typeface="Calibri"/>
                <a:cs typeface="Calibri"/>
              </a:rPr>
              <a:t>export </a:t>
            </a:r>
            <a:r>
              <a:rPr dirty="0" sz="1000" spc="-215" b="1">
                <a:latin typeface="Calibri"/>
                <a:cs typeface="Calibri"/>
              </a:rPr>
              <a:t> </a:t>
            </a:r>
            <a:r>
              <a:rPr dirty="0" sz="1000" b="1">
                <a:latin typeface="Calibri"/>
                <a:cs typeface="Calibri"/>
              </a:rPr>
              <a:t>hist</a:t>
            </a:r>
            <a:r>
              <a:rPr dirty="0" sz="1000" spc="-5" b="1">
                <a:latin typeface="Calibri"/>
                <a:cs typeface="Calibri"/>
              </a:rPr>
              <a:t>o</a:t>
            </a:r>
            <a:r>
              <a:rPr dirty="0" sz="1000" spc="-10" b="1">
                <a:latin typeface="Calibri"/>
                <a:cs typeface="Calibri"/>
              </a:rPr>
              <a:t>r</a:t>
            </a:r>
            <a:r>
              <a:rPr dirty="0" sz="1000" b="1">
                <a:latin typeface="Calibri"/>
                <a:cs typeface="Calibri"/>
              </a:rPr>
              <a:t>y  i</a:t>
            </a:r>
            <a:r>
              <a:rPr dirty="0" sz="1000" spc="-5" b="1">
                <a:latin typeface="Calibri"/>
                <a:cs typeface="Calibri"/>
              </a:rPr>
              <a:t>m</a:t>
            </a:r>
            <a:r>
              <a:rPr dirty="0" sz="1000" spc="-10" b="1">
                <a:latin typeface="Calibri"/>
                <a:cs typeface="Calibri"/>
              </a:rPr>
              <a:t>a</a:t>
            </a:r>
            <a:r>
              <a:rPr dirty="0" sz="1000" b="1">
                <a:latin typeface="Calibri"/>
                <a:cs typeface="Calibri"/>
              </a:rPr>
              <a:t>g</a:t>
            </a:r>
            <a:r>
              <a:rPr dirty="0" sz="1000" spc="-5" b="1">
                <a:latin typeface="Calibri"/>
                <a:cs typeface="Calibri"/>
              </a:rPr>
              <a:t>e</a:t>
            </a:r>
            <a:r>
              <a:rPr dirty="0" sz="1000" b="1">
                <a:latin typeface="Calibri"/>
                <a:cs typeface="Calibri"/>
              </a:rPr>
              <a:t>s  i</a:t>
            </a:r>
            <a:r>
              <a:rPr dirty="0" sz="1000" spc="-5" b="1">
                <a:latin typeface="Calibri"/>
                <a:cs typeface="Calibri"/>
              </a:rPr>
              <a:t>m</a:t>
            </a:r>
            <a:r>
              <a:rPr dirty="0" sz="1000" b="1">
                <a:latin typeface="Calibri"/>
                <a:cs typeface="Calibri"/>
              </a:rPr>
              <a:t>p</a:t>
            </a:r>
            <a:r>
              <a:rPr dirty="0" sz="1000" spc="-5" b="1">
                <a:latin typeface="Calibri"/>
                <a:cs typeface="Calibri"/>
              </a:rPr>
              <a:t>o</a:t>
            </a:r>
            <a:r>
              <a:rPr dirty="0" sz="1000" spc="-10" b="1">
                <a:latin typeface="Calibri"/>
                <a:cs typeface="Calibri"/>
              </a:rPr>
              <a:t>r</a:t>
            </a:r>
            <a:r>
              <a:rPr dirty="0" sz="1000" b="1">
                <a:latin typeface="Calibri"/>
                <a:cs typeface="Calibri"/>
              </a:rPr>
              <a:t>t  </a:t>
            </a:r>
            <a:r>
              <a:rPr dirty="0" sz="1000" spc="-5" b="1">
                <a:latin typeface="Calibri"/>
                <a:cs typeface="Calibri"/>
              </a:rPr>
              <a:t>info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159" y="2952844"/>
            <a:ext cx="3390900" cy="1668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48994" indent="123825">
              <a:lnSpc>
                <a:spcPct val="1194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Deploy </a:t>
            </a:r>
            <a:r>
              <a:rPr dirty="0" sz="1000">
                <a:latin typeface="Calibri"/>
                <a:cs typeface="Calibri"/>
              </a:rPr>
              <a:t>a </a:t>
            </a:r>
            <a:r>
              <a:rPr dirty="0" sz="1000" spc="-5">
                <a:latin typeface="Calibri"/>
                <a:cs typeface="Calibri"/>
              </a:rPr>
              <a:t>new stack or update an existing stack </a:t>
            </a:r>
            <a:r>
              <a:rPr dirty="0" sz="1000" spc="-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Inspect changes on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container's filesystem</a:t>
            </a:r>
            <a:endParaRPr sz="1000">
              <a:latin typeface="Calibri"/>
              <a:cs typeface="Calibri"/>
            </a:endParaRPr>
          </a:p>
          <a:p>
            <a:pPr marL="71120" marR="1311910" indent="55244">
              <a:lnSpc>
                <a:spcPct val="119400"/>
              </a:lnSpc>
            </a:pPr>
            <a:r>
              <a:rPr dirty="0" sz="1000" spc="-5">
                <a:latin typeface="Calibri"/>
                <a:cs typeface="Calibri"/>
              </a:rPr>
              <a:t>Get real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time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events from 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server 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Run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command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running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</a:t>
            </a:r>
            <a:endParaRPr sz="1000">
              <a:latin typeface="Calibri"/>
              <a:cs typeface="Calibri"/>
            </a:endParaRPr>
          </a:p>
          <a:p>
            <a:pPr marL="115570" marR="875030" indent="7620">
              <a:lnSpc>
                <a:spcPts val="1470"/>
              </a:lnSpc>
              <a:spcBef>
                <a:spcPts val="55"/>
              </a:spcBef>
            </a:pPr>
            <a:r>
              <a:rPr dirty="0" sz="1000" spc="-5">
                <a:latin typeface="Calibri"/>
                <a:cs typeface="Calibri"/>
              </a:rPr>
              <a:t>Export </a:t>
            </a:r>
            <a:r>
              <a:rPr dirty="0" sz="1000">
                <a:latin typeface="Calibri"/>
                <a:cs typeface="Calibri"/>
              </a:rPr>
              <a:t>a </a:t>
            </a:r>
            <a:r>
              <a:rPr dirty="0" sz="1000" spc="-5">
                <a:latin typeface="Calibri"/>
                <a:cs typeface="Calibri"/>
              </a:rPr>
              <a:t>container's filesystem as </a:t>
            </a:r>
            <a:r>
              <a:rPr dirty="0" sz="1000">
                <a:latin typeface="Calibri"/>
                <a:cs typeface="Calibri"/>
              </a:rPr>
              <a:t>a </a:t>
            </a:r>
            <a:r>
              <a:rPr dirty="0" sz="1000" spc="-5">
                <a:latin typeface="Calibri"/>
                <a:cs typeface="Calibri"/>
              </a:rPr>
              <a:t>tar archive </a:t>
            </a:r>
            <a:r>
              <a:rPr dirty="0" sz="1000" spc="-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Show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history of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image</a:t>
            </a:r>
            <a:endParaRPr sz="1000">
              <a:latin typeface="Calibri"/>
              <a:cs typeface="Calibri"/>
            </a:endParaRPr>
          </a:p>
          <a:p>
            <a:pPr marL="147320">
              <a:lnSpc>
                <a:spcPct val="100000"/>
              </a:lnSpc>
              <a:spcBef>
                <a:spcPts val="140"/>
              </a:spcBef>
            </a:pPr>
            <a:r>
              <a:rPr dirty="0" sz="1000" spc="-5">
                <a:latin typeface="Calibri"/>
                <a:cs typeface="Calibri"/>
              </a:rPr>
              <a:t>List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images</a:t>
            </a:r>
            <a:endParaRPr sz="1000">
              <a:latin typeface="Calibri"/>
              <a:cs typeface="Calibri"/>
            </a:endParaRPr>
          </a:p>
          <a:p>
            <a:pPr marL="41275" marR="5080" indent="95250">
              <a:lnSpc>
                <a:spcPct val="119400"/>
              </a:lnSpc>
            </a:pPr>
            <a:r>
              <a:rPr dirty="0" sz="1000" spc="-5">
                <a:latin typeface="Calibri"/>
                <a:cs typeface="Calibri"/>
              </a:rPr>
              <a:t>Import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contents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from</a:t>
            </a:r>
            <a:r>
              <a:rPr dirty="0" sz="1000">
                <a:latin typeface="Calibri"/>
                <a:cs typeface="Calibri"/>
              </a:rPr>
              <a:t> a </a:t>
            </a:r>
            <a:r>
              <a:rPr dirty="0" sz="1000" spc="-5">
                <a:latin typeface="Calibri"/>
                <a:cs typeface="Calibri"/>
              </a:rPr>
              <a:t>tarball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 </a:t>
            </a:r>
            <a:r>
              <a:rPr dirty="0" sz="1000" spc="-5">
                <a:latin typeface="Calibri"/>
                <a:cs typeface="Calibri"/>
              </a:rPr>
              <a:t>create</a:t>
            </a:r>
            <a:r>
              <a:rPr dirty="0" sz="1000">
                <a:latin typeface="Calibri"/>
                <a:cs typeface="Calibri"/>
              </a:rPr>
              <a:t> a</a:t>
            </a:r>
            <a:r>
              <a:rPr dirty="0" sz="1000" spc="-5">
                <a:latin typeface="Calibri"/>
                <a:cs typeface="Calibri"/>
              </a:rPr>
              <a:t> filesystem image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Display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system-wide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information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0172" y="4624966"/>
            <a:ext cx="29895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670" algn="l"/>
              </a:tabLst>
            </a:pPr>
            <a:r>
              <a:rPr dirty="0" sz="1000" spc="-5" b="1">
                <a:latin typeface="Calibri"/>
                <a:cs typeface="Calibri"/>
              </a:rPr>
              <a:t>inspect	</a:t>
            </a:r>
            <a:r>
              <a:rPr dirty="0" sz="1000" spc="-5">
                <a:latin typeface="Calibri"/>
                <a:cs typeface="Calibri"/>
              </a:rPr>
              <a:t>Return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low-level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information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on Docker objects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172" y="4781642"/>
            <a:ext cx="366395" cy="7493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110"/>
              </a:spcBef>
            </a:pPr>
            <a:r>
              <a:rPr dirty="0" sz="1000" spc="-5" b="1">
                <a:latin typeface="Calibri"/>
                <a:cs typeface="Calibri"/>
              </a:rPr>
              <a:t>kill </a:t>
            </a:r>
            <a:r>
              <a:rPr dirty="0" sz="1000" b="1">
                <a:latin typeface="Calibri"/>
                <a:cs typeface="Calibri"/>
              </a:rPr>
              <a:t> </a:t>
            </a:r>
            <a:r>
              <a:rPr dirty="0" sz="1000" spc="-5" b="1">
                <a:latin typeface="Calibri"/>
                <a:cs typeface="Calibri"/>
              </a:rPr>
              <a:t>load </a:t>
            </a:r>
            <a:r>
              <a:rPr dirty="0" sz="1000" b="1">
                <a:latin typeface="Calibri"/>
                <a:cs typeface="Calibri"/>
              </a:rPr>
              <a:t> </a:t>
            </a:r>
            <a:r>
              <a:rPr dirty="0" sz="1000" spc="-5" b="1">
                <a:latin typeface="Calibri"/>
                <a:cs typeface="Calibri"/>
              </a:rPr>
              <a:t>login </a:t>
            </a:r>
            <a:r>
              <a:rPr dirty="0" sz="1000" b="1">
                <a:latin typeface="Calibri"/>
                <a:cs typeface="Calibri"/>
              </a:rPr>
              <a:t> l</a:t>
            </a:r>
            <a:r>
              <a:rPr dirty="0" sz="1000" spc="-5" b="1">
                <a:latin typeface="Calibri"/>
                <a:cs typeface="Calibri"/>
              </a:rPr>
              <a:t>o</a:t>
            </a:r>
            <a:r>
              <a:rPr dirty="0" sz="1000" b="1">
                <a:latin typeface="Calibri"/>
                <a:cs typeface="Calibri"/>
              </a:rPr>
              <a:t>g</a:t>
            </a:r>
            <a:r>
              <a:rPr dirty="0" sz="1000" spc="-5" b="1">
                <a:latin typeface="Calibri"/>
                <a:cs typeface="Calibri"/>
              </a:rPr>
              <a:t>o</a:t>
            </a:r>
            <a:r>
              <a:rPr dirty="0" sz="1000" b="1">
                <a:latin typeface="Calibri"/>
                <a:cs typeface="Calibri"/>
              </a:rPr>
              <a:t>ut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4347" y="4781642"/>
            <a:ext cx="2274570" cy="74930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000" spc="-5">
                <a:latin typeface="Calibri"/>
                <a:cs typeface="Calibri"/>
              </a:rPr>
              <a:t>Kill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one or more running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containers</a:t>
            </a:r>
            <a:endParaRPr sz="1000">
              <a:latin typeface="Calibri"/>
              <a:cs typeface="Calibri"/>
            </a:endParaRPr>
          </a:p>
          <a:p>
            <a:pPr marL="88265" marR="5080" indent="-1905">
              <a:lnSpc>
                <a:spcPct val="119500"/>
              </a:lnSpc>
            </a:pPr>
            <a:r>
              <a:rPr dirty="0" sz="1000" spc="-5">
                <a:latin typeface="Calibri"/>
                <a:cs typeface="Calibri"/>
              </a:rPr>
              <a:t>Load an image from </a:t>
            </a:r>
            <a:r>
              <a:rPr dirty="0" sz="1000">
                <a:latin typeface="Calibri"/>
                <a:cs typeface="Calibri"/>
              </a:rPr>
              <a:t>a </a:t>
            </a:r>
            <a:r>
              <a:rPr dirty="0" sz="1000" spc="-5">
                <a:latin typeface="Calibri"/>
                <a:cs typeface="Calibri"/>
              </a:rPr>
              <a:t>tar archive or STDIN </a:t>
            </a:r>
            <a:r>
              <a:rPr dirty="0" sz="1000" spc="-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Log in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Docker registry</a:t>
            </a:r>
            <a:endParaRPr sz="1000">
              <a:latin typeface="Calibri"/>
              <a:cs typeface="Calibri"/>
            </a:endParaRPr>
          </a:p>
          <a:p>
            <a:pPr marL="140970">
              <a:lnSpc>
                <a:spcPct val="100000"/>
              </a:lnSpc>
              <a:spcBef>
                <a:spcPts val="200"/>
              </a:spcBef>
            </a:pPr>
            <a:r>
              <a:rPr dirty="0" sz="1000" spc="-5">
                <a:latin typeface="Calibri"/>
                <a:cs typeface="Calibri"/>
              </a:rPr>
              <a:t>Log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out from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Docker registry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27984" y="1340768"/>
            <a:ext cx="4608830" cy="4260850"/>
          </a:xfrm>
          <a:custGeom>
            <a:avLst/>
            <a:gdLst/>
            <a:ahLst/>
            <a:cxnLst/>
            <a:rect l="l" t="t" r="r" b="b"/>
            <a:pathLst>
              <a:path w="4608830" h="4260850">
                <a:moveTo>
                  <a:pt x="0" y="0"/>
                </a:moveTo>
                <a:lnTo>
                  <a:pt x="4608512" y="0"/>
                </a:lnTo>
                <a:lnTo>
                  <a:pt x="4608512" y="4260462"/>
                </a:lnTo>
                <a:lnTo>
                  <a:pt x="0" y="42604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85D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563874" y="1335751"/>
            <a:ext cx="3452495" cy="112204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  <a:tabLst>
                <a:tab pos="452120" algn="l"/>
              </a:tabLst>
            </a:pPr>
            <a:r>
              <a:rPr dirty="0" sz="1000" spc="-5" b="1">
                <a:latin typeface="Calibri"/>
                <a:cs typeface="Calibri"/>
              </a:rPr>
              <a:t>logs	</a:t>
            </a:r>
            <a:r>
              <a:rPr dirty="0" sz="1000">
                <a:latin typeface="Calibri"/>
                <a:cs typeface="Calibri"/>
              </a:rPr>
              <a:t>Fetch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logs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525145" algn="l"/>
              </a:tabLst>
            </a:pPr>
            <a:r>
              <a:rPr dirty="0" sz="1000" spc="-5" b="1">
                <a:latin typeface="Calibri"/>
                <a:cs typeface="Calibri"/>
              </a:rPr>
              <a:t>pause	</a:t>
            </a:r>
            <a:r>
              <a:rPr dirty="0" sz="1000" spc="-5">
                <a:latin typeface="Calibri"/>
                <a:cs typeface="Calibri"/>
              </a:rPr>
              <a:t>Pause all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processes within one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more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  <a:tabLst>
                <a:tab pos="466090" algn="l"/>
              </a:tabLst>
            </a:pPr>
            <a:r>
              <a:rPr dirty="0" sz="1000" spc="-5" b="1">
                <a:latin typeface="Calibri"/>
                <a:cs typeface="Calibri"/>
              </a:rPr>
              <a:t>port	</a:t>
            </a:r>
            <a:r>
              <a:rPr dirty="0" sz="1000" spc="-5">
                <a:latin typeface="Calibri"/>
                <a:cs typeface="Calibri"/>
              </a:rPr>
              <a:t>List port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mappings or</a:t>
            </a:r>
            <a:r>
              <a:rPr dirty="0" sz="1000">
                <a:latin typeface="Calibri"/>
                <a:cs typeface="Calibri"/>
              </a:rPr>
              <a:t> 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specific mapping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for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417195" algn="l"/>
              </a:tabLst>
            </a:pPr>
            <a:r>
              <a:rPr dirty="0" sz="1000" b="1">
                <a:latin typeface="Calibri"/>
                <a:cs typeface="Calibri"/>
              </a:rPr>
              <a:t>ps	</a:t>
            </a:r>
            <a:r>
              <a:rPr dirty="0" sz="1000" spc="-5">
                <a:latin typeface="Calibri"/>
                <a:cs typeface="Calibri"/>
              </a:rPr>
              <a:t>List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  <a:tabLst>
                <a:tab pos="440690" algn="l"/>
              </a:tabLst>
            </a:pPr>
            <a:r>
              <a:rPr dirty="0" sz="1000" b="1">
                <a:latin typeface="Calibri"/>
                <a:cs typeface="Calibri"/>
              </a:rPr>
              <a:t>pull	</a:t>
            </a:r>
            <a:r>
              <a:rPr dirty="0" sz="1000" spc="-5">
                <a:latin typeface="Calibri"/>
                <a:cs typeface="Calibri"/>
              </a:rPr>
              <a:t>Pull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 image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or</a:t>
            </a:r>
            <a:r>
              <a:rPr dirty="0" sz="1000">
                <a:latin typeface="Calibri"/>
                <a:cs typeface="Calibri"/>
              </a:rPr>
              <a:t> 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repository from</a:t>
            </a:r>
            <a:r>
              <a:rPr dirty="0" sz="1000">
                <a:latin typeface="Calibri"/>
                <a:cs typeface="Calibri"/>
              </a:rPr>
              <a:t> 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registry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  <a:tabLst>
                <a:tab pos="496570" algn="l"/>
              </a:tabLst>
            </a:pPr>
            <a:r>
              <a:rPr dirty="0" sz="1000" b="1">
                <a:latin typeface="Calibri"/>
                <a:cs typeface="Calibri"/>
              </a:rPr>
              <a:t>push	</a:t>
            </a:r>
            <a:r>
              <a:rPr dirty="0" sz="1000" spc="-5">
                <a:latin typeface="Calibri"/>
                <a:cs typeface="Calibri"/>
              </a:rPr>
              <a:t>Push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an image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or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repository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registry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63874" y="2432100"/>
            <a:ext cx="431165" cy="22186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80"/>
              </a:spcBef>
            </a:pPr>
            <a:r>
              <a:rPr dirty="0" sz="1000" spc="-10" b="1">
                <a:latin typeface="Calibri"/>
                <a:cs typeface="Calibri"/>
              </a:rPr>
              <a:t>r</a:t>
            </a:r>
            <a:r>
              <a:rPr dirty="0" sz="1000" spc="-5" b="1">
                <a:latin typeface="Calibri"/>
                <a:cs typeface="Calibri"/>
              </a:rPr>
              <a:t>e</a:t>
            </a:r>
            <a:r>
              <a:rPr dirty="0" sz="1000" b="1">
                <a:latin typeface="Calibri"/>
                <a:cs typeface="Calibri"/>
              </a:rPr>
              <a:t>n</a:t>
            </a:r>
            <a:r>
              <a:rPr dirty="0" sz="1000" spc="-10" b="1">
                <a:latin typeface="Calibri"/>
                <a:cs typeface="Calibri"/>
              </a:rPr>
              <a:t>a</a:t>
            </a:r>
            <a:r>
              <a:rPr dirty="0" sz="1000" spc="-5" b="1">
                <a:latin typeface="Calibri"/>
                <a:cs typeface="Calibri"/>
              </a:rPr>
              <a:t>m</a:t>
            </a:r>
            <a:r>
              <a:rPr dirty="0" sz="1000" b="1">
                <a:latin typeface="Calibri"/>
                <a:cs typeface="Calibri"/>
              </a:rPr>
              <a:t>e  </a:t>
            </a:r>
            <a:r>
              <a:rPr dirty="0" sz="1000" spc="-10" b="1">
                <a:latin typeface="Calibri"/>
                <a:cs typeface="Calibri"/>
              </a:rPr>
              <a:t>restart </a:t>
            </a:r>
            <a:r>
              <a:rPr dirty="0" sz="1000" spc="-5" b="1">
                <a:latin typeface="Calibri"/>
                <a:cs typeface="Calibri"/>
              </a:rPr>
              <a:t> </a:t>
            </a:r>
            <a:r>
              <a:rPr dirty="0" sz="1000" spc="-10" b="1">
                <a:latin typeface="Calibri"/>
                <a:cs typeface="Calibri"/>
              </a:rPr>
              <a:t>rm</a:t>
            </a:r>
            <a:endParaRPr sz="1000">
              <a:latin typeface="Calibri"/>
              <a:cs typeface="Calibri"/>
            </a:endParaRPr>
          </a:p>
          <a:p>
            <a:pPr marL="12700" marR="69215">
              <a:lnSpc>
                <a:spcPct val="119400"/>
              </a:lnSpc>
              <a:spcBef>
                <a:spcPts val="5"/>
              </a:spcBef>
            </a:pPr>
            <a:r>
              <a:rPr dirty="0" sz="1000" spc="-5" b="1">
                <a:latin typeface="Calibri"/>
                <a:cs typeface="Calibri"/>
              </a:rPr>
              <a:t>rmi </a:t>
            </a:r>
            <a:r>
              <a:rPr dirty="0" sz="1000" b="1">
                <a:latin typeface="Calibri"/>
                <a:cs typeface="Calibri"/>
              </a:rPr>
              <a:t> </a:t>
            </a:r>
            <a:r>
              <a:rPr dirty="0" sz="1000" spc="-5" b="1">
                <a:latin typeface="Calibri"/>
                <a:cs typeface="Calibri"/>
              </a:rPr>
              <a:t>run </a:t>
            </a:r>
            <a:r>
              <a:rPr dirty="0" sz="1000" b="1">
                <a:latin typeface="Calibri"/>
                <a:cs typeface="Calibri"/>
              </a:rPr>
              <a:t> </a:t>
            </a:r>
            <a:r>
              <a:rPr dirty="0" sz="1000" spc="-5" b="1">
                <a:latin typeface="Calibri"/>
                <a:cs typeface="Calibri"/>
              </a:rPr>
              <a:t>save </a:t>
            </a:r>
            <a:r>
              <a:rPr dirty="0" sz="1000" b="1">
                <a:latin typeface="Calibri"/>
                <a:cs typeface="Calibri"/>
              </a:rPr>
              <a:t> s</a:t>
            </a:r>
            <a:r>
              <a:rPr dirty="0" sz="1000" spc="-5" b="1">
                <a:latin typeface="Calibri"/>
                <a:cs typeface="Calibri"/>
              </a:rPr>
              <a:t>e</a:t>
            </a:r>
            <a:r>
              <a:rPr dirty="0" sz="1000" spc="-10" b="1">
                <a:latin typeface="Calibri"/>
                <a:cs typeface="Calibri"/>
              </a:rPr>
              <a:t>arc</a:t>
            </a:r>
            <a:r>
              <a:rPr dirty="0" sz="1000" b="1">
                <a:latin typeface="Calibri"/>
                <a:cs typeface="Calibri"/>
              </a:rPr>
              <a:t>h</a:t>
            </a:r>
            <a:endParaRPr sz="1000">
              <a:latin typeface="Calibri"/>
              <a:cs typeface="Calibri"/>
            </a:endParaRPr>
          </a:p>
          <a:p>
            <a:pPr marL="12700" marR="158115">
              <a:lnSpc>
                <a:spcPct val="119400"/>
              </a:lnSpc>
              <a:spcBef>
                <a:spcPts val="30"/>
              </a:spcBef>
            </a:pPr>
            <a:r>
              <a:rPr dirty="0" sz="1000" b="1">
                <a:latin typeface="Calibri"/>
                <a:cs typeface="Calibri"/>
              </a:rPr>
              <a:t>st</a:t>
            </a:r>
            <a:r>
              <a:rPr dirty="0" sz="1000" spc="-10" b="1">
                <a:latin typeface="Calibri"/>
                <a:cs typeface="Calibri"/>
              </a:rPr>
              <a:t>ar</a:t>
            </a:r>
            <a:r>
              <a:rPr dirty="0" sz="1000" b="1">
                <a:latin typeface="Calibri"/>
                <a:cs typeface="Calibri"/>
              </a:rPr>
              <a:t>t  st</a:t>
            </a:r>
            <a:r>
              <a:rPr dirty="0" sz="1000" spc="-10" b="1">
                <a:latin typeface="Calibri"/>
                <a:cs typeface="Calibri"/>
              </a:rPr>
              <a:t>a</a:t>
            </a:r>
            <a:r>
              <a:rPr dirty="0" sz="1000" b="1">
                <a:latin typeface="Calibri"/>
                <a:cs typeface="Calibri"/>
              </a:rPr>
              <a:t>ts  </a:t>
            </a:r>
            <a:r>
              <a:rPr dirty="0" sz="1000" spc="-5" b="1">
                <a:latin typeface="Calibri"/>
                <a:cs typeface="Calibri"/>
              </a:rPr>
              <a:t>stop </a:t>
            </a:r>
            <a:r>
              <a:rPr dirty="0" sz="1000" spc="-215" b="1">
                <a:latin typeface="Calibri"/>
                <a:cs typeface="Calibri"/>
              </a:rPr>
              <a:t> </a:t>
            </a:r>
            <a:r>
              <a:rPr dirty="0" sz="1000" spc="-5" b="1">
                <a:latin typeface="Calibri"/>
                <a:cs typeface="Calibri"/>
              </a:rPr>
              <a:t>tag </a:t>
            </a:r>
            <a:r>
              <a:rPr dirty="0" sz="1000" b="1">
                <a:latin typeface="Calibri"/>
                <a:cs typeface="Calibri"/>
              </a:rPr>
              <a:t> </a:t>
            </a:r>
            <a:r>
              <a:rPr dirty="0" sz="1000" spc="-5" b="1">
                <a:latin typeface="Calibri"/>
                <a:cs typeface="Calibri"/>
              </a:rPr>
              <a:t>top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87737" y="2432100"/>
            <a:ext cx="3912235" cy="221869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65100">
              <a:lnSpc>
                <a:spcPct val="100000"/>
              </a:lnSpc>
              <a:spcBef>
                <a:spcPts val="330"/>
              </a:spcBef>
            </a:pPr>
            <a:r>
              <a:rPr dirty="0" sz="1000" spc="-5">
                <a:latin typeface="Calibri"/>
                <a:cs typeface="Calibri"/>
              </a:rPr>
              <a:t>Rename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</a:t>
            </a:r>
            <a:endParaRPr sz="1000">
              <a:latin typeface="Calibri"/>
              <a:cs typeface="Calibri"/>
            </a:endParaRPr>
          </a:p>
          <a:p>
            <a:pPr marL="22225" indent="63500">
              <a:lnSpc>
                <a:spcPct val="100000"/>
              </a:lnSpc>
              <a:spcBef>
                <a:spcPts val="235"/>
              </a:spcBef>
            </a:pPr>
            <a:r>
              <a:rPr dirty="0" sz="1000" spc="-5">
                <a:latin typeface="Calibri"/>
                <a:cs typeface="Calibri"/>
              </a:rPr>
              <a:t>Restart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one or more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containers</a:t>
            </a:r>
            <a:endParaRPr sz="1000">
              <a:latin typeface="Calibri"/>
              <a:cs typeface="Calibri"/>
            </a:endParaRPr>
          </a:p>
          <a:p>
            <a:pPr marL="25400" marR="2219325" indent="-3175">
              <a:lnSpc>
                <a:spcPct val="119400"/>
              </a:lnSpc>
              <a:spcBef>
                <a:spcPts val="35"/>
              </a:spcBef>
            </a:pPr>
            <a:r>
              <a:rPr dirty="0" sz="1000" spc="-5">
                <a:latin typeface="Calibri"/>
                <a:cs typeface="Calibri"/>
              </a:rPr>
              <a:t>Remove one or more containers </a:t>
            </a:r>
            <a:r>
              <a:rPr dirty="0" sz="1000" spc="-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Remove one or more images</a:t>
            </a:r>
            <a:endParaRPr sz="100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  <a:spcBef>
                <a:spcPts val="234"/>
              </a:spcBef>
            </a:pPr>
            <a:r>
              <a:rPr dirty="0" sz="1000" spc="-5">
                <a:latin typeface="Calibri"/>
                <a:cs typeface="Calibri"/>
              </a:rPr>
              <a:t>Run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command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new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</a:t>
            </a:r>
            <a:endParaRPr sz="1000">
              <a:latin typeface="Calibri"/>
              <a:cs typeface="Calibri"/>
            </a:endParaRPr>
          </a:p>
          <a:p>
            <a:pPr marL="101600" marR="5080" indent="-47625">
              <a:lnSpc>
                <a:spcPct val="119400"/>
              </a:lnSpc>
            </a:pPr>
            <a:r>
              <a:rPr dirty="0" sz="1000" spc="-5">
                <a:latin typeface="Calibri"/>
                <a:cs typeface="Calibri"/>
              </a:rPr>
              <a:t>Save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one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or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more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images</a:t>
            </a:r>
            <a:r>
              <a:rPr dirty="0" sz="1000">
                <a:latin typeface="Calibri"/>
                <a:cs typeface="Calibri"/>
              </a:rPr>
              <a:t> to 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tar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archive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(streamed</a:t>
            </a:r>
            <a:r>
              <a:rPr dirty="0" sz="1000">
                <a:latin typeface="Calibri"/>
                <a:cs typeface="Calibri"/>
              </a:rPr>
              <a:t> to </a:t>
            </a:r>
            <a:r>
              <a:rPr dirty="0" sz="1000" spc="-5">
                <a:latin typeface="Calibri"/>
                <a:cs typeface="Calibri"/>
              </a:rPr>
              <a:t>STDOUT by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default)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Search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Docker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Hub for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images</a:t>
            </a:r>
            <a:endParaRPr sz="1000">
              <a:latin typeface="Calibri"/>
              <a:cs typeface="Calibri"/>
            </a:endParaRPr>
          </a:p>
          <a:p>
            <a:pPr marL="34925">
              <a:lnSpc>
                <a:spcPct val="100000"/>
              </a:lnSpc>
              <a:spcBef>
                <a:spcPts val="265"/>
              </a:spcBef>
            </a:pPr>
            <a:r>
              <a:rPr dirty="0" sz="1000" spc="-5">
                <a:latin typeface="Calibri"/>
                <a:cs typeface="Calibri"/>
              </a:rPr>
              <a:t>Start one or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more stopped containers</a:t>
            </a:r>
            <a:endParaRPr sz="1000">
              <a:latin typeface="Calibri"/>
              <a:cs typeface="Calibri"/>
            </a:endParaRPr>
          </a:p>
          <a:p>
            <a:pPr marL="48895" marR="741045" indent="-8255">
              <a:lnSpc>
                <a:spcPct val="119500"/>
              </a:lnSpc>
            </a:pPr>
            <a:r>
              <a:rPr dirty="0" sz="1000" spc="-5">
                <a:latin typeface="Calibri"/>
                <a:cs typeface="Calibri"/>
              </a:rPr>
              <a:t>Display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live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stream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of container(s) resource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usage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statistics </a:t>
            </a:r>
            <a:r>
              <a:rPr dirty="0" sz="1000" spc="-2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Stop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one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more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running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containers</a:t>
            </a:r>
            <a:endParaRPr sz="1000">
              <a:latin typeface="Calibri"/>
              <a:cs typeface="Calibri"/>
            </a:endParaRPr>
          </a:p>
          <a:p>
            <a:pPr marL="26670" marR="835025" indent="-14604">
              <a:lnSpc>
                <a:spcPct val="119400"/>
              </a:lnSpc>
            </a:pPr>
            <a:r>
              <a:rPr dirty="0" sz="1000" spc="-5">
                <a:latin typeface="Calibri"/>
                <a:cs typeface="Calibri"/>
              </a:rPr>
              <a:t>Create </a:t>
            </a:r>
            <a:r>
              <a:rPr dirty="0" sz="1000">
                <a:latin typeface="Calibri"/>
                <a:cs typeface="Calibri"/>
              </a:rPr>
              <a:t>a </a:t>
            </a:r>
            <a:r>
              <a:rPr dirty="0" sz="1000" spc="-5">
                <a:latin typeface="Calibri"/>
                <a:cs typeface="Calibri"/>
              </a:rPr>
              <a:t>tag TARGET_IMAGE that refers </a:t>
            </a:r>
            <a:r>
              <a:rPr dirty="0" sz="1000">
                <a:latin typeface="Calibri"/>
                <a:cs typeface="Calibri"/>
              </a:rPr>
              <a:t>to </a:t>
            </a:r>
            <a:r>
              <a:rPr dirty="0" sz="1000" spc="-5">
                <a:latin typeface="Calibri"/>
                <a:cs typeface="Calibri"/>
              </a:rPr>
              <a:t>SOURCE_IMAGE </a:t>
            </a:r>
            <a:r>
              <a:rPr dirty="0" sz="1000" spc="-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Display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running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processes of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94099" y="4629242"/>
            <a:ext cx="2816860" cy="57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" marR="5080" indent="45720">
              <a:lnSpc>
                <a:spcPct val="1194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Unpause all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processes within one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more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containers </a:t>
            </a:r>
            <a:r>
              <a:rPr dirty="0" sz="1000" spc="-2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Update configuration of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one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or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more containers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dirty="0" sz="1000" spc="-5">
                <a:latin typeface="Calibri"/>
                <a:cs typeface="Calibri"/>
              </a:rPr>
              <a:t>Show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 Docker version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information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63874" y="4629242"/>
            <a:ext cx="475615" cy="7493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18500"/>
              </a:lnSpc>
              <a:spcBef>
                <a:spcPts val="110"/>
              </a:spcBef>
            </a:pPr>
            <a:r>
              <a:rPr dirty="0" sz="1000" b="1">
                <a:latin typeface="Calibri"/>
                <a:cs typeface="Calibri"/>
              </a:rPr>
              <a:t>unp</a:t>
            </a:r>
            <a:r>
              <a:rPr dirty="0" sz="1000" spc="-10" b="1">
                <a:latin typeface="Calibri"/>
                <a:cs typeface="Calibri"/>
              </a:rPr>
              <a:t>a</a:t>
            </a:r>
            <a:r>
              <a:rPr dirty="0" sz="1000" b="1">
                <a:latin typeface="Calibri"/>
                <a:cs typeface="Calibri"/>
              </a:rPr>
              <a:t>use  </a:t>
            </a:r>
            <a:r>
              <a:rPr dirty="0" sz="1000" spc="-5" b="1">
                <a:latin typeface="Calibri"/>
                <a:cs typeface="Calibri"/>
              </a:rPr>
              <a:t>update </a:t>
            </a:r>
            <a:r>
              <a:rPr dirty="0" sz="1000" b="1">
                <a:latin typeface="Calibri"/>
                <a:cs typeface="Calibri"/>
              </a:rPr>
              <a:t> </a:t>
            </a:r>
            <a:r>
              <a:rPr dirty="0" sz="1000" spc="-5" b="1">
                <a:latin typeface="Calibri"/>
                <a:cs typeface="Calibri"/>
              </a:rPr>
              <a:t>version </a:t>
            </a:r>
            <a:r>
              <a:rPr dirty="0" sz="1000" b="1">
                <a:latin typeface="Calibri"/>
                <a:cs typeface="Calibri"/>
              </a:rPr>
              <a:t> </a:t>
            </a:r>
            <a:r>
              <a:rPr dirty="0" sz="1000" spc="-5" b="1">
                <a:latin typeface="Calibri"/>
                <a:cs typeface="Calibri"/>
              </a:rPr>
              <a:t>wait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25837" y="5200742"/>
            <a:ext cx="3581400" cy="329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075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Block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until one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or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more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containers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stop,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then</a:t>
            </a:r>
            <a:r>
              <a:rPr dirty="0" sz="1000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print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their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exit</a:t>
            </a:r>
            <a:r>
              <a:rPr dirty="0" sz="1000" spc="5">
                <a:latin typeface="Calibri"/>
                <a:cs typeface="Calibri"/>
              </a:rPr>
              <a:t> </a:t>
            </a:r>
            <a:r>
              <a:rPr dirty="0" sz="1000" spc="-5">
                <a:latin typeface="Calibri"/>
                <a:cs typeface="Calibri"/>
              </a:rPr>
              <a:t>codes</a:t>
            </a:r>
            <a:endParaRPr sz="1000">
              <a:latin typeface="Calibri"/>
              <a:cs typeface="Calibri"/>
            </a:endParaRPr>
          </a:p>
          <a:p>
            <a:pPr algn="r" marR="5080">
              <a:lnSpc>
                <a:spcPts val="1315"/>
              </a:lnSpc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107" y="388441"/>
            <a:ext cx="52082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30"/>
              <a:t> </a:t>
            </a:r>
            <a:r>
              <a:rPr dirty="0" spc="-5"/>
              <a:t>101:</a:t>
            </a:r>
            <a:r>
              <a:rPr dirty="0" spc="-20"/>
              <a:t> </a:t>
            </a:r>
            <a:r>
              <a:rPr dirty="0" spc="-5"/>
              <a:t>Aplicación</a:t>
            </a:r>
            <a:r>
              <a:rPr dirty="0" spc="-25"/>
              <a:t> </a:t>
            </a:r>
            <a:r>
              <a:rPr dirty="0" spc="-50"/>
              <a:t>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8342630" cy="1424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99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Una aplicación </a:t>
            </a:r>
            <a:r>
              <a:rPr dirty="0" sz="2400">
                <a:latin typeface="Calibri"/>
                <a:cs typeface="Calibri"/>
              </a:rPr>
              <a:t>que </a:t>
            </a:r>
            <a:r>
              <a:rPr dirty="0" sz="2400" spc="-10">
                <a:latin typeface="Calibri"/>
                <a:cs typeface="Calibri"/>
              </a:rPr>
              <a:t>requiera </a:t>
            </a:r>
            <a:r>
              <a:rPr dirty="0" sz="2400" spc="-5">
                <a:latin typeface="Calibri"/>
                <a:cs typeface="Calibri"/>
              </a:rPr>
              <a:t>escuchar </a:t>
            </a:r>
            <a:r>
              <a:rPr dirty="0" sz="2400">
                <a:latin typeface="Calibri"/>
                <a:cs typeface="Calibri"/>
              </a:rPr>
              <a:t>en un </a:t>
            </a:r>
            <a:r>
              <a:rPr dirty="0" sz="2400" spc="-5">
                <a:latin typeface="Calibri"/>
                <a:cs typeface="Calibri"/>
              </a:rPr>
              <a:t>puerto ejecutada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 </a:t>
            </a:r>
            <a:r>
              <a:rPr dirty="0" sz="2400" spc="-10">
                <a:latin typeface="Calibri"/>
                <a:cs typeface="Calibri"/>
              </a:rPr>
              <a:t>contenedor </a:t>
            </a:r>
            <a:r>
              <a:rPr dirty="0" sz="2400" spc="-20">
                <a:latin typeface="Calibri"/>
                <a:cs typeface="Calibri"/>
              </a:rPr>
              <a:t>Docker </a:t>
            </a:r>
            <a:r>
              <a:rPr dirty="0" sz="2400">
                <a:latin typeface="Calibri"/>
                <a:cs typeface="Calibri"/>
              </a:rPr>
              <a:t>puede ser mapeada a un </a:t>
            </a:r>
            <a:r>
              <a:rPr dirty="0" sz="2400" spc="-5">
                <a:latin typeface="Calibri"/>
                <a:cs typeface="Calibri"/>
              </a:rPr>
              <a:t>determinado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puerto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del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Host.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55"/>
              </a:spcBef>
              <a:tabLst>
                <a:tab pos="755015" algn="l"/>
              </a:tabLst>
            </a:pPr>
            <a:r>
              <a:rPr dirty="0" sz="1600">
                <a:latin typeface="Arial MT"/>
                <a:cs typeface="Arial MT"/>
              </a:rPr>
              <a:t>–	</a:t>
            </a:r>
            <a:r>
              <a:rPr dirty="0" sz="1600" spc="-10" b="1">
                <a:latin typeface="Calibri"/>
                <a:cs typeface="Calibri"/>
              </a:rPr>
              <a:t>docker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run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--rm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-d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-P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--name</a:t>
            </a:r>
            <a:r>
              <a:rPr dirty="0" sz="160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backbone-cellar-mem</a:t>
            </a:r>
            <a:r>
              <a:rPr dirty="0" sz="1600" spc="10" b="1">
                <a:latin typeface="Calibri"/>
                <a:cs typeface="Calibri"/>
              </a:rPr>
              <a:t> </a:t>
            </a:r>
            <a:r>
              <a:rPr dirty="0" sz="1600" spc="-5" b="1">
                <a:latin typeface="Calibri"/>
                <a:cs typeface="Calibri"/>
              </a:rPr>
              <a:t>cursocloudaws/backbone-cellar-mem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34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847102"/>
            <a:ext cx="8864600" cy="2868295"/>
            <a:chOff x="0" y="2847102"/>
            <a:chExt cx="8864600" cy="28682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47102"/>
              <a:ext cx="5288507" cy="28678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9773" y="2975212"/>
              <a:ext cx="3814344" cy="2739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664970" marR="5080" indent="-1197610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101: </a:t>
            </a:r>
            <a:r>
              <a:rPr dirty="0" spc="-15"/>
              <a:t>Montaje </a:t>
            </a:r>
            <a:r>
              <a:rPr dirty="0" spc="-5"/>
              <a:t>de </a:t>
            </a:r>
            <a:r>
              <a:rPr dirty="0" spc="-800"/>
              <a:t> </a:t>
            </a:r>
            <a:r>
              <a:rPr dirty="0" spc="-20"/>
              <a:t>Volúmenes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38515" y="5341526"/>
            <a:ext cx="155575" cy="186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85"/>
              </a:lnSpc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9063" y="2129051"/>
            <a:ext cx="5844934" cy="3325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" y="1353820"/>
            <a:ext cx="8035290" cy="4293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15" b="1">
                <a:latin typeface="Calibri"/>
                <a:cs typeface="Calibri"/>
              </a:rPr>
              <a:t>docker</a:t>
            </a:r>
            <a:r>
              <a:rPr dirty="0" sz="1800" spc="-5" b="1">
                <a:latin typeface="Calibri"/>
                <a:cs typeface="Calibri"/>
              </a:rPr>
              <a:t> run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--rm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-d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-p 80:80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-v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`pwd`/cellar-mem:/var/www/html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php:5.6-apache</a:t>
            </a:r>
            <a:endParaRPr sz="1800">
              <a:latin typeface="Calibri"/>
              <a:cs typeface="Calibri"/>
            </a:endParaRPr>
          </a:p>
          <a:p>
            <a:pPr marL="355600" marR="5523865" indent="-342900">
              <a:lnSpc>
                <a:spcPct val="100000"/>
              </a:lnSpc>
              <a:spcBef>
                <a:spcPts val="1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Carpeta </a:t>
            </a:r>
            <a:r>
              <a:rPr dirty="0" sz="2000">
                <a:latin typeface="Calibri"/>
                <a:cs typeface="Calibri"/>
              </a:rPr>
              <a:t>en el </a:t>
            </a:r>
            <a:r>
              <a:rPr dirty="0" sz="2000" spc="-15">
                <a:latin typeface="Calibri"/>
                <a:cs typeface="Calibri"/>
              </a:rPr>
              <a:t>Docker </a:t>
            </a:r>
            <a:r>
              <a:rPr dirty="0" sz="2000" spc="-4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Host </a:t>
            </a:r>
            <a:r>
              <a:rPr dirty="0" sz="2000">
                <a:latin typeface="Calibri"/>
                <a:cs typeface="Calibri"/>
              </a:rPr>
              <a:t>se </a:t>
            </a:r>
            <a:r>
              <a:rPr dirty="0" sz="2000" spc="-10">
                <a:latin typeface="Calibri"/>
                <a:cs typeface="Calibri"/>
              </a:rPr>
              <a:t>monta </a:t>
            </a:r>
            <a:r>
              <a:rPr dirty="0" sz="2000">
                <a:latin typeface="Calibri"/>
                <a:cs typeface="Calibri"/>
              </a:rPr>
              <a:t>en el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contenedor.</a:t>
            </a:r>
            <a:endParaRPr sz="2000">
              <a:latin typeface="Calibri"/>
              <a:cs typeface="Calibri"/>
            </a:endParaRPr>
          </a:p>
          <a:p>
            <a:pPr marL="355600" marR="5639435" indent="-3429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Útil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para</a:t>
            </a:r>
            <a:r>
              <a:rPr dirty="0" sz="2000" spc="-5">
                <a:latin typeface="Calibri"/>
                <a:cs typeface="Calibri"/>
              </a:rPr>
              <a:t> tener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diferentes </a:t>
            </a:r>
            <a:r>
              <a:rPr dirty="0" sz="2000" spc="-10">
                <a:latin typeface="Calibri"/>
                <a:cs typeface="Calibri"/>
              </a:rPr>
              <a:t>entornos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 prueba </a:t>
            </a:r>
            <a:r>
              <a:rPr dirty="0" sz="2000" spc="-15">
                <a:latin typeface="Calibri"/>
                <a:cs typeface="Calibri"/>
              </a:rPr>
              <a:t>para </a:t>
            </a:r>
            <a:r>
              <a:rPr dirty="0" sz="2000" spc="-5">
                <a:latin typeface="Calibri"/>
                <a:cs typeface="Calibri"/>
              </a:rPr>
              <a:t>una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base </a:t>
            </a:r>
            <a:r>
              <a:rPr dirty="0" sz="2000" spc="-5">
                <a:latin typeface="Calibri"/>
                <a:cs typeface="Calibri"/>
              </a:rPr>
              <a:t>de </a:t>
            </a:r>
            <a:r>
              <a:rPr dirty="0" sz="2000" spc="-10">
                <a:latin typeface="Calibri"/>
                <a:cs typeface="Calibri"/>
              </a:rPr>
              <a:t>código </a:t>
            </a:r>
            <a:r>
              <a:rPr dirty="0" sz="2000" spc="-5">
                <a:latin typeface="Calibri"/>
                <a:cs typeface="Calibri"/>
              </a:rPr>
              <a:t> almacenada </a:t>
            </a:r>
            <a:r>
              <a:rPr dirty="0" sz="2000">
                <a:latin typeface="Calibri"/>
                <a:cs typeface="Calibri"/>
              </a:rPr>
              <a:t>en tu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equipo.</a:t>
            </a:r>
            <a:endParaRPr sz="2000">
              <a:latin typeface="Calibri"/>
              <a:cs typeface="Calibri"/>
            </a:endParaRPr>
          </a:p>
          <a:p>
            <a:pPr marL="355600" marR="5584825" indent="-3429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Cambios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local,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ven reflejados </a:t>
            </a:r>
            <a:r>
              <a:rPr dirty="0" sz="2000">
                <a:latin typeface="Calibri"/>
                <a:cs typeface="Calibri"/>
              </a:rPr>
              <a:t>en la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aplicación.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311" y="388441"/>
            <a:ext cx="42278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40"/>
              <a:t> </a:t>
            </a:r>
            <a:r>
              <a:rPr dirty="0" spc="-5"/>
              <a:t>101:</a:t>
            </a:r>
            <a:r>
              <a:rPr dirty="0" spc="-35"/>
              <a:t> </a:t>
            </a:r>
            <a:r>
              <a:rPr dirty="0" spc="-5"/>
              <a:t>Privilegios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266100"/>
            <a:ext cx="7807959" cy="415607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Un </a:t>
            </a:r>
            <a:r>
              <a:rPr dirty="0" sz="2400" spc="-10">
                <a:latin typeface="Calibri"/>
                <a:cs typeface="Calibri"/>
              </a:rPr>
              <a:t>contenedor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tiene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ciertos privilegios</a:t>
            </a:r>
            <a:r>
              <a:rPr dirty="0" sz="2400" spc="-10">
                <a:latin typeface="Calibri"/>
                <a:cs typeface="Calibri"/>
              </a:rPr>
              <a:t> restringidos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15">
                <a:latin typeface="Calibri"/>
                <a:cs typeface="Calibri"/>
              </a:rPr>
              <a:t>Por</a:t>
            </a:r>
            <a:r>
              <a:rPr dirty="0" sz="2000" spc="-5">
                <a:latin typeface="Calibri"/>
                <a:cs typeface="Calibri"/>
              </a:rPr>
              <a:t> ejemplo: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Montar</a:t>
            </a:r>
            <a:r>
              <a:rPr dirty="0" sz="2000" spc="-5">
                <a:latin typeface="Calibri"/>
                <a:cs typeface="Calibri"/>
              </a:rPr>
              <a:t> un sistema 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archivos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contenedor.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Contenedores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privilegiados: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15">
                <a:latin typeface="Calibri"/>
                <a:cs typeface="Calibri"/>
              </a:rPr>
              <a:t>docker</a:t>
            </a:r>
            <a:r>
              <a:rPr dirty="0" sz="2000" spc="-5">
                <a:latin typeface="Calibri"/>
                <a:cs typeface="Calibri"/>
              </a:rPr>
              <a:t> run </a:t>
            </a:r>
            <a:r>
              <a:rPr dirty="0" sz="2000">
                <a:latin typeface="Calibri"/>
                <a:cs typeface="Calibri"/>
              </a:rPr>
              <a:t>-it </a:t>
            </a:r>
            <a:r>
              <a:rPr dirty="0" sz="2000" spc="-5">
                <a:latin typeface="Calibri"/>
                <a:cs typeface="Calibri"/>
              </a:rPr>
              <a:t>--privileged ubuntu:16.04 /bin/bash</a:t>
            </a:r>
            <a:endParaRPr sz="2000">
              <a:latin typeface="Calibri"/>
              <a:cs typeface="Calibri"/>
            </a:endParaRPr>
          </a:p>
          <a:p>
            <a:pPr lvl="1" marL="755650" marR="78740" indent="-285750">
              <a:lnSpc>
                <a:spcPct val="100000"/>
              </a:lnSpc>
              <a:spcBef>
                <a:spcPts val="4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20">
                <a:latin typeface="Calibri"/>
                <a:cs typeface="Calibri"/>
              </a:rPr>
              <a:t>ATENCIÓN: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Es</a:t>
            </a:r>
            <a:r>
              <a:rPr dirty="0" sz="2000">
                <a:latin typeface="Calibri"/>
                <a:cs typeface="Calibri"/>
              </a:rPr>
              <a:t> el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equivalente</a:t>
            </a:r>
            <a:r>
              <a:rPr dirty="0" sz="2000">
                <a:latin typeface="Calibri"/>
                <a:cs typeface="Calibri"/>
              </a:rPr>
              <a:t> 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ejecutar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proceso con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permisos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root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 </a:t>
            </a:r>
            <a:r>
              <a:rPr dirty="0" sz="2000" spc="-15">
                <a:latin typeface="Calibri"/>
                <a:cs typeface="Calibri"/>
              </a:rPr>
              <a:t>Docker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Host.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Permisos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más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finos:</a:t>
            </a:r>
            <a:endParaRPr sz="24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u="sng" sz="20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https://docs.docker.com/engine/reference/run/#/runtime-privilege- </a:t>
            </a:r>
            <a:r>
              <a:rPr dirty="0" sz="2000" spc="-44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sng" sz="20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and-linux-capabilities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--cap-add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Calibri"/>
                <a:cs typeface="Calibri"/>
              </a:rPr>
              <a:t>--cap-drop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94765" marR="5080" indent="-751840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101: </a:t>
            </a:r>
            <a:r>
              <a:rPr dirty="0" spc="-25"/>
              <a:t>Entrega </a:t>
            </a:r>
            <a:r>
              <a:rPr dirty="0" spc="-5"/>
              <a:t>de </a:t>
            </a:r>
            <a:r>
              <a:rPr dirty="0" spc="-800"/>
              <a:t> </a:t>
            </a:r>
            <a:r>
              <a:rPr dirty="0" spc="-5"/>
              <a:t>Aplicaciones</a:t>
            </a:r>
            <a:r>
              <a:rPr dirty="0" spc="-15"/>
              <a:t> </a:t>
            </a:r>
            <a:r>
              <a:rPr dirty="0"/>
              <a:t>(I)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36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266100"/>
            <a:ext cx="7753350" cy="4018279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facilita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entrega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5">
                <a:latin typeface="Calibri"/>
                <a:cs typeface="Calibri"/>
              </a:rPr>
              <a:t> aplicaciones.</a:t>
            </a:r>
            <a:endParaRPr sz="24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5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Aplicaciones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encapsuladas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como imágenes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contenedores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Docker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junto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</a:t>
            </a:r>
            <a:r>
              <a:rPr dirty="0" sz="2000" spc="-5">
                <a:latin typeface="Calibri"/>
                <a:cs typeface="Calibri"/>
              </a:rPr>
              <a:t> todas</a:t>
            </a:r>
            <a:r>
              <a:rPr dirty="0" sz="2000">
                <a:latin typeface="Calibri"/>
                <a:cs typeface="Calibri"/>
              </a:rPr>
              <a:t> sus </a:t>
            </a:r>
            <a:r>
              <a:rPr dirty="0" sz="2000" spc="-5">
                <a:latin typeface="Calibri"/>
                <a:cs typeface="Calibri"/>
              </a:rPr>
              <a:t>dependencias.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Imágenes almacenadas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Docker</a:t>
            </a:r>
            <a:r>
              <a:rPr dirty="0" sz="2000" spc="-5">
                <a:latin typeface="Calibri"/>
                <a:cs typeface="Calibri"/>
              </a:rPr>
              <a:t> Hub.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15">
                <a:latin typeface="Calibri"/>
                <a:cs typeface="Calibri"/>
              </a:rPr>
              <a:t>Docker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Engine como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runtime de ejecución.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Build</a:t>
            </a:r>
            <a:r>
              <a:rPr dirty="0" sz="2000" spc="4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5">
                <a:latin typeface="Calibri"/>
                <a:cs typeface="Calibri"/>
              </a:rPr>
              <a:t> Once,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Run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10">
                <a:latin typeface="Calibri"/>
                <a:cs typeface="Calibri"/>
              </a:rPr>
              <a:t> Everywhere</a:t>
            </a:r>
            <a:endParaRPr sz="2000">
              <a:latin typeface="Calibri"/>
              <a:cs typeface="Calibri"/>
            </a:endParaRPr>
          </a:p>
          <a:p>
            <a:pPr lvl="1" marL="755650" marR="609600" indent="-285750">
              <a:lnSpc>
                <a:spcPct val="100000"/>
              </a:lnSpc>
              <a:spcBef>
                <a:spcPts val="5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>
                <a:latin typeface="Calibri"/>
                <a:cs typeface="Calibri"/>
              </a:rPr>
              <a:t>Útil </a:t>
            </a:r>
            <a:r>
              <a:rPr dirty="0" sz="2000" spc="-15">
                <a:latin typeface="Calibri"/>
                <a:cs typeface="Calibri"/>
              </a:rPr>
              <a:t>para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aplicaciones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 i="1">
                <a:latin typeface="Calibri"/>
                <a:cs typeface="Calibri"/>
              </a:rPr>
              <a:t>legacy</a:t>
            </a:r>
            <a:r>
              <a:rPr dirty="0" sz="2000" i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que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funcionan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</a:t>
            </a:r>
            <a:r>
              <a:rPr dirty="0" sz="2000" spc="-5">
                <a:latin typeface="Calibri"/>
                <a:cs typeface="Calibri"/>
              </a:rPr>
              <a:t> determinadas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versiones</a:t>
            </a:r>
            <a:r>
              <a:rPr dirty="0" sz="2000" spc="-5">
                <a:latin typeface="Calibri"/>
                <a:cs typeface="Calibri"/>
              </a:rPr>
              <a:t> 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librerías</a:t>
            </a:r>
            <a:endParaRPr sz="2000">
              <a:latin typeface="Calibri"/>
              <a:cs typeface="Calibri"/>
            </a:endParaRPr>
          </a:p>
          <a:p>
            <a:pPr lvl="1" marL="755650" marR="873760" indent="-285750">
              <a:lnSpc>
                <a:spcPct val="100000"/>
              </a:lnSpc>
              <a:spcBef>
                <a:spcPts val="4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No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precisa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instalar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librerías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incompatibles</a:t>
            </a:r>
            <a:r>
              <a:rPr dirty="0" sz="2000">
                <a:latin typeface="Calibri"/>
                <a:cs typeface="Calibri"/>
              </a:rPr>
              <a:t> en</a:t>
            </a:r>
            <a:r>
              <a:rPr dirty="0" sz="2000" spc="-5">
                <a:latin typeface="Calibri"/>
                <a:cs typeface="Calibri"/>
              </a:rPr>
              <a:t> un sistema</a:t>
            </a:r>
            <a:r>
              <a:rPr dirty="0" sz="2000">
                <a:latin typeface="Calibri"/>
                <a:cs typeface="Calibri"/>
              </a:rPr>
              <a:t> en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producción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para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satisfacer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una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nueva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aplicación.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latin typeface="Calibri"/>
                <a:cs typeface="Calibri"/>
              </a:rPr>
              <a:t>Evita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“Pues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mi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ordenador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sí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funciona”.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972" y="114120"/>
            <a:ext cx="5336540" cy="112458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541145" marR="5080" indent="-1529080">
              <a:lnSpc>
                <a:spcPct val="100299"/>
              </a:lnSpc>
              <a:spcBef>
                <a:spcPts val="85"/>
              </a:spcBef>
            </a:pPr>
            <a:r>
              <a:rPr dirty="0" sz="3600" spc="-25">
                <a:latin typeface="Calibri"/>
                <a:cs typeface="Calibri"/>
              </a:rPr>
              <a:t>Docker </a:t>
            </a:r>
            <a:r>
              <a:rPr dirty="0" sz="3600" spc="-5">
                <a:latin typeface="Calibri"/>
                <a:cs typeface="Calibri"/>
              </a:rPr>
              <a:t>101: Ejemplos </a:t>
            </a:r>
            <a:r>
              <a:rPr dirty="0" sz="3600" spc="-15">
                <a:latin typeface="Calibri"/>
                <a:cs typeface="Calibri"/>
              </a:rPr>
              <a:t>Reales </a:t>
            </a:r>
            <a:r>
              <a:rPr dirty="0" sz="3600" spc="-800">
                <a:latin typeface="Calibri"/>
                <a:cs typeface="Calibri"/>
              </a:rPr>
              <a:t> </a:t>
            </a:r>
            <a:r>
              <a:rPr dirty="0" sz="3600" spc="-5">
                <a:latin typeface="Calibri"/>
                <a:cs typeface="Calibri"/>
              </a:rPr>
              <a:t>(y</a:t>
            </a:r>
            <a:r>
              <a:rPr dirty="0" sz="3600" spc="-15">
                <a:latin typeface="Calibri"/>
                <a:cs typeface="Calibri"/>
              </a:rPr>
              <a:t> Prácticos)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4703" y="5076840"/>
            <a:ext cx="49942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heavy" sz="28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2"/>
              </a:rPr>
              <a:t>www.indigo-datacloud.eu/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38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1181365"/>
            <a:ext cx="7806519" cy="376492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36345" marR="5080" indent="-693420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101: </a:t>
            </a:r>
            <a:r>
              <a:rPr dirty="0" spc="-25"/>
              <a:t>Entrega </a:t>
            </a:r>
            <a:r>
              <a:rPr dirty="0" spc="-5"/>
              <a:t>de </a:t>
            </a:r>
            <a:r>
              <a:rPr dirty="0" spc="-800"/>
              <a:t> </a:t>
            </a:r>
            <a:r>
              <a:rPr dirty="0" spc="-5"/>
              <a:t>Aplicaciones</a:t>
            </a:r>
            <a:r>
              <a:rPr dirty="0" spc="-15"/>
              <a:t> </a:t>
            </a:r>
            <a:r>
              <a:rPr dirty="0"/>
              <a:t>(II)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60449"/>
            <a:ext cx="7951470" cy="393319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Ejemplo: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Distribución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5">
                <a:latin typeface="Calibri"/>
                <a:cs typeface="Calibri"/>
              </a:rPr>
              <a:t> la </a:t>
            </a:r>
            <a:r>
              <a:rPr dirty="0" sz="2800" spc="-15">
                <a:latin typeface="Calibri"/>
                <a:cs typeface="Calibri"/>
              </a:rPr>
              <a:t>herramienta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CLI</a:t>
            </a:r>
            <a:r>
              <a:rPr dirty="0" sz="2800" spc="5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8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Orchent</a:t>
            </a:r>
            <a:r>
              <a:rPr dirty="0" sz="2800" spc="-15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lvl="1" marL="927100" marR="182880" indent="-457200">
              <a:lnSpc>
                <a:spcPct val="100699"/>
              </a:lnSpc>
              <a:spcBef>
                <a:spcPts val="55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dirty="0" sz="2400" spc="-10">
                <a:latin typeface="Calibri"/>
                <a:cs typeface="Calibri"/>
              </a:rPr>
              <a:t>Creación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imagen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5">
                <a:latin typeface="Calibri"/>
                <a:cs typeface="Calibri"/>
              </a:rPr>
              <a:t> almacenada</a:t>
            </a:r>
            <a:r>
              <a:rPr dirty="0" sz="2400">
                <a:latin typeface="Calibri"/>
                <a:cs typeface="Calibri"/>
              </a:rPr>
              <a:t> en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Hub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que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encapsula </a:t>
            </a:r>
            <a:r>
              <a:rPr dirty="0" sz="2400">
                <a:latin typeface="Calibri"/>
                <a:cs typeface="Calibri"/>
              </a:rPr>
              <a:t>el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ejecutable</a:t>
            </a:r>
            <a:r>
              <a:rPr dirty="0" sz="2400">
                <a:latin typeface="Calibri"/>
                <a:cs typeface="Calibri"/>
              </a:rPr>
              <a:t> y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dependencias.</a:t>
            </a:r>
            <a:endParaRPr sz="2400">
              <a:latin typeface="Calibri"/>
              <a:cs typeface="Calibri"/>
            </a:endParaRPr>
          </a:p>
          <a:p>
            <a:pPr lvl="1" marL="927100" indent="-45720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dirty="0" sz="2400">
                <a:latin typeface="Calibri"/>
                <a:cs typeface="Calibri"/>
              </a:rPr>
              <a:t>En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clientes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definir:</a:t>
            </a:r>
            <a:endParaRPr sz="2400">
              <a:latin typeface="Calibri"/>
              <a:cs typeface="Calibri"/>
            </a:endParaRPr>
          </a:p>
          <a:p>
            <a:pPr lvl="2" marL="1326515" marR="1109980" indent="-457200">
              <a:lnSpc>
                <a:spcPct val="100000"/>
              </a:lnSpc>
              <a:spcBef>
                <a:spcPts val="490"/>
              </a:spcBef>
              <a:buFont typeface="Arial MT"/>
              <a:buChar char="•"/>
              <a:tabLst>
                <a:tab pos="1326515" algn="l"/>
                <a:tab pos="1327150" algn="l"/>
              </a:tabLst>
            </a:pPr>
            <a:r>
              <a:rPr dirty="0" sz="2000">
                <a:latin typeface="Calibri"/>
                <a:cs typeface="Calibri"/>
              </a:rPr>
              <a:t>alias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orchent='docker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run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--rm -e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ORCHENT_TOKEN=$ORCHENT_TOKEN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-v $PWD:/data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marica/orchent:latest’</a:t>
            </a:r>
            <a:endParaRPr sz="2000">
              <a:latin typeface="Calibri"/>
              <a:cs typeface="Calibri"/>
            </a:endParaRPr>
          </a:p>
          <a:p>
            <a:pPr lvl="2" marL="1327150" indent="-4572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1326515" algn="l"/>
                <a:tab pos="1327150" algn="l"/>
              </a:tabLst>
            </a:pPr>
            <a:r>
              <a:rPr dirty="0" sz="2000" spc="-10">
                <a:latin typeface="Calibri"/>
                <a:cs typeface="Calibri"/>
              </a:rPr>
              <a:t>Paso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 variables </a:t>
            </a:r>
            <a:r>
              <a:rPr dirty="0" sz="2000" spc="-10">
                <a:latin typeface="Calibri"/>
                <a:cs typeface="Calibri"/>
              </a:rPr>
              <a:t>entre </a:t>
            </a: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host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contenedor.</a:t>
            </a:r>
            <a:endParaRPr sz="2000">
              <a:latin typeface="Calibri"/>
              <a:cs typeface="Calibri"/>
            </a:endParaRPr>
          </a:p>
          <a:p>
            <a:pPr lvl="1" marL="927100" indent="-45720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dirty="0" sz="2400" spc="-5">
                <a:latin typeface="Calibri"/>
                <a:cs typeface="Calibri"/>
              </a:rPr>
              <a:t>Los</a:t>
            </a:r>
            <a:r>
              <a:rPr dirty="0" sz="2400" spc="-10">
                <a:latin typeface="Calibri"/>
                <a:cs typeface="Calibri"/>
              </a:rPr>
              <a:t> clientes </a:t>
            </a:r>
            <a:r>
              <a:rPr dirty="0" sz="2400" spc="-5">
                <a:latin typeface="Calibri"/>
                <a:cs typeface="Calibri"/>
              </a:rPr>
              <a:t>usan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 </a:t>
            </a:r>
            <a:r>
              <a:rPr dirty="0" sz="2400" spc="-10">
                <a:latin typeface="Calibri"/>
                <a:cs typeface="Calibri"/>
              </a:rPr>
              <a:t>herramienta</a:t>
            </a:r>
            <a:r>
              <a:rPr dirty="0" sz="2400">
                <a:latin typeface="Calibri"/>
                <a:cs typeface="Calibri"/>
              </a:rPr>
              <a:t> de </a:t>
            </a:r>
            <a:r>
              <a:rPr dirty="0" sz="2400" spc="-15">
                <a:latin typeface="Calibri"/>
                <a:cs typeface="Calibri"/>
              </a:rPr>
              <a:t>forma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‘habitual’:</a:t>
            </a:r>
            <a:endParaRPr sz="2400">
              <a:latin typeface="Calibri"/>
              <a:cs typeface="Calibri"/>
            </a:endParaRPr>
          </a:p>
          <a:p>
            <a:pPr lvl="2" marL="1327150" indent="-4572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1326515" algn="l"/>
                <a:tab pos="1327150" algn="l"/>
              </a:tabLst>
            </a:pPr>
            <a:r>
              <a:rPr dirty="0" sz="2000" spc="-10">
                <a:latin typeface="Calibri"/>
                <a:cs typeface="Calibri"/>
              </a:rPr>
              <a:t>orchent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depls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39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0080" y="423175"/>
            <a:ext cx="334581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/>
              <a:t>Agradecimientos</a:t>
            </a:r>
            <a:r>
              <a:rPr dirty="0" sz="3200" spc="-60"/>
              <a:t> </a:t>
            </a:r>
            <a:r>
              <a:rPr dirty="0" sz="3200"/>
              <a:t>(II)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857490" cy="423672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355600" marR="5080" indent="-342900">
              <a:lnSpc>
                <a:spcPts val="3329"/>
              </a:lnSpc>
              <a:spcBef>
                <a:spcPts val="2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20">
                <a:latin typeface="Calibri"/>
                <a:cs typeface="Calibri"/>
              </a:rPr>
              <a:t>Este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material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también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imparte</a:t>
            </a:r>
            <a:r>
              <a:rPr dirty="0" sz="2800" spc="-5">
                <a:latin typeface="Calibri"/>
                <a:cs typeface="Calibri"/>
              </a:rPr>
              <a:t> en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el </a:t>
            </a:r>
            <a:r>
              <a:rPr dirty="0" sz="2800" spc="-15">
                <a:latin typeface="Calibri"/>
                <a:cs typeface="Calibri"/>
              </a:rPr>
              <a:t>Curso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Online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Cloud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Computing </a:t>
            </a:r>
            <a:r>
              <a:rPr dirty="0" sz="2800" spc="-10">
                <a:latin typeface="Calibri"/>
                <a:cs typeface="Calibri"/>
              </a:rPr>
              <a:t>con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Amazon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40">
                <a:latin typeface="Calibri"/>
                <a:cs typeface="Calibri"/>
              </a:rPr>
              <a:t>Web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Services.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5"/>
              </a:spcBef>
            </a:pPr>
            <a:r>
              <a:rPr dirty="0" sz="2400">
                <a:latin typeface="Arial MT"/>
                <a:cs typeface="Arial MT"/>
              </a:rPr>
              <a:t>–</a:t>
            </a:r>
            <a:r>
              <a:rPr dirty="0" sz="2400" spc="250">
                <a:solidFill>
                  <a:srgbClr val="60ACFF"/>
                </a:solidFill>
                <a:latin typeface="Arial MT"/>
                <a:cs typeface="Arial MT"/>
              </a:rPr>
              <a:t> </a:t>
            </a:r>
            <a:r>
              <a:rPr dirty="0" u="heavy" sz="2400" spc="-2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2"/>
              </a:rPr>
              <a:t>http://www.grycap.upv.es/cursocloudaws</a:t>
            </a:r>
            <a:endParaRPr sz="2400">
              <a:latin typeface="Calibri"/>
              <a:cs typeface="Calibri"/>
            </a:endParaRPr>
          </a:p>
          <a:p>
            <a:pPr marL="355600" marR="184150" indent="-3429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Formados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más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500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alumnos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10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países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desde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2013.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M1: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Cloud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Computing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M2:</a:t>
            </a:r>
            <a:r>
              <a:rPr dirty="0" sz="1800" spc="-10">
                <a:latin typeface="Calibri"/>
                <a:cs typeface="Calibri"/>
              </a:rPr>
              <a:t> Amazon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Web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Services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M3: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Arquitectura</a:t>
            </a:r>
            <a:r>
              <a:rPr dirty="0" sz="1800">
                <a:latin typeface="Calibri"/>
                <a:cs typeface="Calibri"/>
              </a:rPr>
              <a:t> 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Aplicaciones </a:t>
            </a:r>
            <a:r>
              <a:rPr dirty="0" sz="1800">
                <a:latin typeface="Calibri"/>
                <a:cs typeface="Calibri"/>
              </a:rPr>
              <a:t>Cloud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M4:</a:t>
            </a:r>
            <a:r>
              <a:rPr dirty="0" sz="1800">
                <a:latin typeface="Calibri"/>
                <a:cs typeface="Calibri"/>
              </a:rPr>
              <a:t> Despliegue y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Configuración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Automatizada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M5: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Gestión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Aplicaciones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Entornos </a:t>
            </a:r>
            <a:r>
              <a:rPr dirty="0" sz="1800" spc="-15">
                <a:latin typeface="Calibri"/>
                <a:cs typeface="Calibri"/>
              </a:rPr>
              <a:t>PaaS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M6: Big</a:t>
            </a:r>
            <a:r>
              <a:rPr dirty="0" sz="1800" spc="-10">
                <a:latin typeface="Calibri"/>
                <a:cs typeface="Calibri"/>
              </a:rPr>
              <a:t> Data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AWS.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3602" y="5321533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74507" y="4159035"/>
            <a:ext cx="1569492" cy="15559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36345" marR="5080" indent="-693420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101: </a:t>
            </a:r>
            <a:r>
              <a:rPr dirty="0" spc="-25"/>
              <a:t>Entrega </a:t>
            </a:r>
            <a:r>
              <a:rPr dirty="0" spc="-5"/>
              <a:t>de </a:t>
            </a:r>
            <a:r>
              <a:rPr dirty="0" spc="-800"/>
              <a:t> </a:t>
            </a:r>
            <a:r>
              <a:rPr dirty="0" spc="-5"/>
              <a:t>Aplicaciones</a:t>
            </a:r>
            <a:r>
              <a:rPr dirty="0" spc="-15"/>
              <a:t> </a:t>
            </a:r>
            <a:r>
              <a:rPr dirty="0"/>
              <a:t>(II)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60449"/>
            <a:ext cx="7689215" cy="419735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libri"/>
                <a:cs typeface="Calibri"/>
              </a:rPr>
              <a:t>Al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ejecutar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’orchent’: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Se </a:t>
            </a:r>
            <a:r>
              <a:rPr dirty="0" sz="2400" spc="-15">
                <a:latin typeface="Calibri"/>
                <a:cs typeface="Calibri"/>
              </a:rPr>
              <a:t>descarga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si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existe</a:t>
            </a:r>
            <a:r>
              <a:rPr dirty="0" sz="2400" spc="-5">
                <a:latin typeface="Calibri"/>
                <a:cs typeface="Calibri"/>
              </a:rPr>
              <a:t> la imagen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Hub.</a:t>
            </a:r>
            <a:endParaRPr sz="2400">
              <a:latin typeface="Calibri"/>
              <a:cs typeface="Calibri"/>
            </a:endParaRPr>
          </a:p>
          <a:p>
            <a:pPr lvl="1" marL="755650" marR="947419" indent="-285750">
              <a:lnSpc>
                <a:spcPct val="100699"/>
              </a:lnSpc>
              <a:spcBef>
                <a:spcPts val="56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Se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pone</a:t>
            </a:r>
            <a:r>
              <a:rPr dirty="0" sz="2400">
                <a:latin typeface="Calibri"/>
                <a:cs typeface="Calibri"/>
              </a:rPr>
              <a:t> en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marcha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contenedor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efímero </a:t>
            </a:r>
            <a:r>
              <a:rPr dirty="0" sz="2400" spc="-15">
                <a:latin typeface="Calibri"/>
                <a:cs typeface="Calibri"/>
              </a:rPr>
              <a:t>(será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terminado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al</a:t>
            </a:r>
            <a:r>
              <a:rPr dirty="0" sz="2400" spc="-10">
                <a:latin typeface="Calibri"/>
                <a:cs typeface="Calibri"/>
              </a:rPr>
              <a:t> finalizar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</a:t>
            </a:r>
            <a:r>
              <a:rPr dirty="0" sz="2400" spc="-10">
                <a:latin typeface="Calibri"/>
                <a:cs typeface="Calibri"/>
              </a:rPr>
              <a:t> proceso)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donde:</a:t>
            </a:r>
            <a:endParaRPr sz="24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spcBef>
                <a:spcPts val="490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dirty="0" sz="2000">
                <a:latin typeface="Calibri"/>
                <a:cs typeface="Calibri"/>
              </a:rPr>
              <a:t>Se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monta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</a:t>
            </a:r>
            <a:r>
              <a:rPr dirty="0" sz="2000" spc="-5">
                <a:latin typeface="Calibri"/>
                <a:cs typeface="Calibri"/>
              </a:rPr>
              <a:t> directorio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actual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</a:t>
            </a:r>
            <a:r>
              <a:rPr dirty="0" sz="2000" spc="-5">
                <a:latin typeface="Calibri"/>
                <a:cs typeface="Calibri"/>
              </a:rPr>
              <a:t> directorio</a:t>
            </a:r>
            <a:r>
              <a:rPr dirty="0" sz="2000" spc="-10">
                <a:latin typeface="Calibri"/>
                <a:cs typeface="Calibri"/>
              </a:rPr>
              <a:t> /data</a:t>
            </a:r>
            <a:r>
              <a:rPr dirty="0" sz="2000" spc="-5">
                <a:latin typeface="Calibri"/>
                <a:cs typeface="Calibri"/>
              </a:rPr>
              <a:t> del </a:t>
            </a:r>
            <a:r>
              <a:rPr dirty="0" sz="2000" spc="-10">
                <a:latin typeface="Calibri"/>
                <a:cs typeface="Calibri"/>
              </a:rPr>
              <a:t>contenedor</a:t>
            </a:r>
            <a:endParaRPr sz="2000">
              <a:latin typeface="Calibri"/>
              <a:cs typeface="Calibri"/>
            </a:endParaRPr>
          </a:p>
          <a:p>
            <a:pPr lvl="2" marL="1155065" marR="13335" indent="-22860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dirty="0" sz="2000">
                <a:latin typeface="Calibri"/>
                <a:cs typeface="Calibri"/>
              </a:rPr>
              <a:t>Se le pasa </a:t>
            </a:r>
            <a:r>
              <a:rPr dirty="0" sz="2000" spc="-5">
                <a:latin typeface="Calibri"/>
                <a:cs typeface="Calibri"/>
              </a:rPr>
              <a:t>una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variable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entorno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la </a:t>
            </a:r>
            <a:r>
              <a:rPr dirty="0" sz="2000" spc="-5">
                <a:latin typeface="Calibri"/>
                <a:cs typeface="Calibri"/>
              </a:rPr>
              <a:t>máquina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del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usuario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contenedor.</a:t>
            </a:r>
            <a:endParaRPr sz="2000">
              <a:latin typeface="Calibri"/>
              <a:cs typeface="Calibri"/>
            </a:endParaRPr>
          </a:p>
          <a:p>
            <a:pPr marL="355600" marR="4572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La </a:t>
            </a:r>
            <a:r>
              <a:rPr dirty="0" sz="2800" spc="-10">
                <a:latin typeface="Calibri"/>
                <a:cs typeface="Calibri"/>
              </a:rPr>
              <a:t>aplicación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siempre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ejecuta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contenedor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sin que</a:t>
            </a:r>
            <a:r>
              <a:rPr dirty="0" sz="2800" spc="-5">
                <a:latin typeface="Calibri"/>
                <a:cs typeface="Calibri"/>
              </a:rPr>
              <a:t> el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usuario lo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perciba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10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0">
                <a:latin typeface="Calibri"/>
                <a:cs typeface="Calibri"/>
              </a:rPr>
              <a:t>Salvo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por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las</a:t>
            </a:r>
            <a:r>
              <a:rPr dirty="0" sz="2400" spc="-10">
                <a:latin typeface="Calibri"/>
                <a:cs typeface="Calibri"/>
              </a:rPr>
              <a:t> rutas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del</a:t>
            </a:r>
            <a:r>
              <a:rPr dirty="0" sz="2400" spc="-10">
                <a:latin typeface="Calibri"/>
                <a:cs typeface="Calibri"/>
              </a:rPr>
              <a:t> sistema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archivos.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40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088" y="388441"/>
            <a:ext cx="32219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One-Minute</a:t>
            </a:r>
            <a:r>
              <a:rPr dirty="0" spc="-60"/>
              <a:t> </a:t>
            </a:r>
            <a:r>
              <a:rPr dirty="0" spc="-5"/>
              <a:t>Quiz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60449"/>
            <a:ext cx="7547609" cy="381381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libri"/>
                <a:cs typeface="Calibri"/>
              </a:rPr>
              <a:t>¿Qué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muestra </a:t>
            </a:r>
            <a:r>
              <a:rPr dirty="0" sz="2800">
                <a:latin typeface="Calibri"/>
                <a:cs typeface="Calibri"/>
              </a:rPr>
              <a:t>por</a:t>
            </a:r>
            <a:r>
              <a:rPr dirty="0" sz="2800" spc="-10">
                <a:latin typeface="Calibri"/>
                <a:cs typeface="Calibri"/>
              </a:rPr>
              <a:t> pantalla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el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siguiente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comando?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dirty="0" sz="2400">
                <a:latin typeface="Arial MT"/>
                <a:cs typeface="Arial MT"/>
              </a:rPr>
              <a:t>–</a:t>
            </a:r>
            <a:r>
              <a:rPr dirty="0" sz="2400" spc="229">
                <a:latin typeface="Arial MT"/>
                <a:cs typeface="Arial MT"/>
              </a:rPr>
              <a:t> </a:t>
            </a:r>
            <a:r>
              <a:rPr dirty="0" sz="2400">
                <a:latin typeface="Calibri"/>
                <a:cs typeface="Calibri"/>
              </a:rPr>
              <a:t>echo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"adios"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&gt;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hola.txt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&amp;&amp;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docker </a:t>
            </a:r>
            <a:r>
              <a:rPr dirty="0" sz="2400">
                <a:latin typeface="Calibri"/>
                <a:cs typeface="Calibri"/>
              </a:rPr>
              <a:t>run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--rm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-v</a:t>
            </a:r>
            <a:endParaRPr sz="2400">
              <a:latin typeface="Calibri"/>
              <a:cs typeface="Calibri"/>
            </a:endParaRPr>
          </a:p>
          <a:p>
            <a:pPr marL="755650">
              <a:lnSpc>
                <a:spcPct val="100000"/>
              </a:lnSpc>
              <a:spcBef>
                <a:spcPts val="20"/>
              </a:spcBef>
            </a:pPr>
            <a:r>
              <a:rPr dirty="0" sz="2400" spc="-10">
                <a:latin typeface="Calibri"/>
                <a:cs typeface="Calibri"/>
              </a:rPr>
              <a:t>`pwd`/hola.txt:/tmp/hola.txt</a:t>
            </a:r>
            <a:r>
              <a:rPr dirty="0" sz="2400" spc="-5">
                <a:latin typeface="Calibri"/>
                <a:cs typeface="Calibri"/>
              </a:rPr>
              <a:t> alpine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cat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/tmp/hola.txt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libri"/>
                <a:cs typeface="Calibri"/>
              </a:rPr>
              <a:t>¿Qué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funcionalidad</a:t>
            </a:r>
            <a:r>
              <a:rPr dirty="0" sz="2800">
                <a:latin typeface="Calibri"/>
                <a:cs typeface="Calibri"/>
              </a:rPr>
              <a:t> de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10">
                <a:latin typeface="Calibri"/>
                <a:cs typeface="Calibri"/>
              </a:rPr>
              <a:t> utiliza?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libri"/>
                <a:cs typeface="Calibri"/>
              </a:rPr>
              <a:t>¿Qué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imagen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está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utilizando?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libri"/>
                <a:cs typeface="Calibri"/>
              </a:rPr>
              <a:t>¿Dónde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está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almacenada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dicha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imagen?</a:t>
            </a:r>
            <a:endParaRPr sz="2800">
              <a:latin typeface="Calibri"/>
              <a:cs typeface="Calibri"/>
            </a:endParaRPr>
          </a:p>
          <a:p>
            <a:pPr marL="355600" marR="2330450" indent="-342900">
              <a:lnSpc>
                <a:spcPts val="3329"/>
              </a:lnSpc>
              <a:spcBef>
                <a:spcPts val="8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¿El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contenedor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seguirá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existiendo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tras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ejecutar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el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comando?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4825" y="3435825"/>
            <a:ext cx="2279175" cy="2279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804035" marR="5080" indent="-1764030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101: Construcción de </a:t>
            </a:r>
            <a:r>
              <a:rPr dirty="0" spc="-800"/>
              <a:t> </a:t>
            </a:r>
            <a:r>
              <a:rPr dirty="0" spc="-5"/>
              <a:t>Imágenes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43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260449"/>
            <a:ext cx="8051165" cy="412559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Opción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299"/>
              </a:lnSpc>
              <a:spcBef>
                <a:spcPts val="56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Modificar</a:t>
            </a:r>
            <a:r>
              <a:rPr dirty="0" sz="2400" spc="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</a:t>
            </a:r>
            <a:r>
              <a:rPr dirty="0" sz="2400" spc="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contenedor</a:t>
            </a:r>
            <a:r>
              <a:rPr dirty="0" sz="2400" spc="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en</a:t>
            </a:r>
            <a:r>
              <a:rPr dirty="0" sz="2400" spc="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ejecución,</a:t>
            </a:r>
            <a:r>
              <a:rPr dirty="0" sz="2400" spc="6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salir</a:t>
            </a:r>
            <a:r>
              <a:rPr dirty="0" sz="2400" spc="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del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contenedor </a:t>
            </a:r>
            <a:r>
              <a:rPr dirty="0" sz="2400">
                <a:latin typeface="Calibri"/>
                <a:cs typeface="Calibri"/>
              </a:rPr>
              <a:t>y </a:t>
            </a:r>
            <a:r>
              <a:rPr dirty="0" sz="2400" spc="-10">
                <a:latin typeface="Calibri"/>
                <a:cs typeface="Calibri"/>
              </a:rPr>
              <a:t>salvar </a:t>
            </a:r>
            <a:r>
              <a:rPr dirty="0" sz="2400">
                <a:latin typeface="Calibri"/>
                <a:cs typeface="Calibri"/>
              </a:rPr>
              <a:t>el </a:t>
            </a:r>
            <a:r>
              <a:rPr dirty="0" sz="2400" spc="-10">
                <a:latin typeface="Calibri"/>
                <a:cs typeface="Calibri"/>
              </a:rPr>
              <a:t>contenido </a:t>
            </a:r>
            <a:r>
              <a:rPr dirty="0" sz="2400">
                <a:latin typeface="Calibri"/>
                <a:cs typeface="Calibri"/>
              </a:rPr>
              <a:t>del </a:t>
            </a:r>
            <a:r>
              <a:rPr dirty="0" sz="2400" spc="-10">
                <a:latin typeface="Calibri"/>
                <a:cs typeface="Calibri"/>
              </a:rPr>
              <a:t>contenedor como </a:t>
            </a:r>
            <a:r>
              <a:rPr dirty="0" sz="2400">
                <a:latin typeface="Calibri"/>
                <a:cs typeface="Calibri"/>
              </a:rPr>
              <a:t>una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nueva </a:t>
            </a:r>
            <a:r>
              <a:rPr dirty="0" sz="2400" spc="-5">
                <a:latin typeface="Calibri"/>
                <a:cs typeface="Calibri"/>
              </a:rPr>
              <a:t>imagen </a:t>
            </a:r>
            <a:r>
              <a:rPr dirty="0" sz="2400">
                <a:latin typeface="Calibri"/>
                <a:cs typeface="Calibri"/>
              </a:rPr>
              <a:t>que puede ser </a:t>
            </a:r>
            <a:r>
              <a:rPr dirty="0" sz="2400" spc="-5">
                <a:latin typeface="Calibri"/>
                <a:cs typeface="Calibri"/>
              </a:rPr>
              <a:t>guardada </a:t>
            </a:r>
            <a:r>
              <a:rPr dirty="0" sz="2400">
                <a:latin typeface="Calibri"/>
                <a:cs typeface="Calibri"/>
              </a:rPr>
              <a:t>en un </a:t>
            </a:r>
            <a:r>
              <a:rPr dirty="0" sz="2400" spc="-15">
                <a:latin typeface="Calibri"/>
                <a:cs typeface="Calibri"/>
              </a:rPr>
              <a:t>registro </a:t>
            </a:r>
            <a:r>
              <a:rPr dirty="0" sz="2400" spc="-10">
                <a:latin typeface="Calibri"/>
                <a:cs typeface="Calibri"/>
              </a:rPr>
              <a:t> (propio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</a:t>
            </a:r>
            <a:r>
              <a:rPr dirty="0" sz="2400" spc="-10">
                <a:latin typeface="Calibri"/>
                <a:cs typeface="Calibri"/>
              </a:rPr>
              <a:t> DockerHub).</a:t>
            </a:r>
            <a:endParaRPr sz="24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spcBef>
                <a:spcPts val="489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dirty="0" sz="2000" spc="-15">
                <a:latin typeface="Calibri"/>
                <a:cs typeface="Calibri"/>
              </a:rPr>
              <a:t>docker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exec;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docker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commit; </a:t>
            </a:r>
            <a:r>
              <a:rPr dirty="0" sz="2000" spc="-15">
                <a:latin typeface="Calibri"/>
                <a:cs typeface="Calibri"/>
              </a:rPr>
              <a:t>docker</a:t>
            </a:r>
            <a:r>
              <a:rPr dirty="0" sz="2000" spc="-5">
                <a:latin typeface="Calibri"/>
                <a:cs typeface="Calibri"/>
              </a:rPr>
              <a:t> push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Opción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2:</a:t>
            </a:r>
            <a:endParaRPr sz="2800">
              <a:latin typeface="Calibri"/>
              <a:cs typeface="Calibri"/>
            </a:endParaRPr>
          </a:p>
          <a:p>
            <a:pPr lvl="1" marL="755650" marR="181610" indent="-285750">
              <a:lnSpc>
                <a:spcPct val="100099"/>
              </a:lnSpc>
              <a:spcBef>
                <a:spcPts val="60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0">
                <a:latin typeface="Calibri"/>
                <a:cs typeface="Calibri"/>
              </a:rPr>
              <a:t>Crear </a:t>
            </a:r>
            <a:r>
              <a:rPr dirty="0" sz="2400" spc="-5">
                <a:latin typeface="Calibri"/>
                <a:cs typeface="Calibri"/>
              </a:rPr>
              <a:t>la imagen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10">
                <a:latin typeface="Calibri"/>
                <a:cs typeface="Calibri"/>
              </a:rPr>
              <a:t>contenedor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 partir </a:t>
            </a:r>
            <a:r>
              <a:rPr dirty="0" sz="2400">
                <a:latin typeface="Calibri"/>
                <a:cs typeface="Calibri"/>
              </a:rPr>
              <a:t>de un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fichero </a:t>
            </a:r>
            <a:r>
              <a:rPr dirty="0" sz="2400" spc="-10">
                <a:latin typeface="Calibri"/>
                <a:cs typeface="Calibri"/>
              </a:rPr>
              <a:t>Dockerfile, </a:t>
            </a:r>
            <a:r>
              <a:rPr dirty="0" sz="2400">
                <a:latin typeface="Calibri"/>
                <a:cs typeface="Calibri"/>
              </a:rPr>
              <a:t>que </a:t>
            </a:r>
            <a:r>
              <a:rPr dirty="0" sz="2400" spc="-10">
                <a:latin typeface="Calibri"/>
                <a:cs typeface="Calibri"/>
              </a:rPr>
              <a:t>contiene </a:t>
            </a:r>
            <a:r>
              <a:rPr dirty="0" sz="2400">
                <a:latin typeface="Calibri"/>
                <a:cs typeface="Calibri"/>
              </a:rPr>
              <a:t>una </a:t>
            </a:r>
            <a:r>
              <a:rPr dirty="0" sz="2400" spc="-15">
                <a:latin typeface="Calibri"/>
                <a:cs typeface="Calibri"/>
              </a:rPr>
              <a:t>receta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10">
                <a:latin typeface="Calibri"/>
                <a:cs typeface="Calibri"/>
              </a:rPr>
              <a:t>instalación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5">
                <a:latin typeface="Calibri"/>
                <a:cs typeface="Calibri"/>
              </a:rPr>
              <a:t> la aplicación</a:t>
            </a:r>
            <a:r>
              <a:rPr dirty="0" sz="2400" spc="-10">
                <a:latin typeface="Calibri"/>
                <a:cs typeface="Calibri"/>
              </a:rPr>
              <a:t> sobre</a:t>
            </a:r>
            <a:r>
              <a:rPr dirty="0" sz="2400">
                <a:latin typeface="Calibri"/>
                <a:cs typeface="Calibri"/>
              </a:rPr>
              <a:t> un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SO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determinado.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9226" y="388441"/>
            <a:ext cx="48279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30"/>
              <a:t> </a:t>
            </a:r>
            <a:r>
              <a:rPr dirty="0" spc="-5"/>
              <a:t>101:</a:t>
            </a:r>
            <a:r>
              <a:rPr dirty="0" spc="-20"/>
              <a:t> </a:t>
            </a:r>
            <a:r>
              <a:rPr dirty="0" spc="-15"/>
              <a:t>Dockerfile</a:t>
            </a:r>
            <a:r>
              <a:rPr dirty="0" spc="-30"/>
              <a:t> </a:t>
            </a:r>
            <a:r>
              <a:rPr dirty="0" spc="-5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7018" y="3523681"/>
            <a:ext cx="4315460" cy="185038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5600" marR="5080" indent="-342900">
              <a:lnSpc>
                <a:spcPct val="100299"/>
              </a:lnSpc>
              <a:spcBef>
                <a:spcPts val="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El </a:t>
            </a:r>
            <a:r>
              <a:rPr dirty="0" sz="2400" spc="-10">
                <a:latin typeface="Calibri"/>
                <a:cs typeface="Calibri"/>
              </a:rPr>
              <a:t>fichero Dockerfile toma como </a:t>
            </a:r>
            <a:r>
              <a:rPr dirty="0" sz="2400" spc="-53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base </a:t>
            </a:r>
            <a:r>
              <a:rPr dirty="0" sz="2400">
                <a:latin typeface="Calibri"/>
                <a:cs typeface="Calibri"/>
              </a:rPr>
              <a:t>una </a:t>
            </a:r>
            <a:r>
              <a:rPr dirty="0" sz="2400" spc="-5">
                <a:latin typeface="Calibri"/>
                <a:cs typeface="Calibri"/>
              </a:rPr>
              <a:t>imagen </a:t>
            </a:r>
            <a:r>
              <a:rPr dirty="0" sz="2400" spc="-20">
                <a:latin typeface="Calibri"/>
                <a:cs typeface="Calibri"/>
              </a:rPr>
              <a:t>existente </a:t>
            </a:r>
            <a:r>
              <a:rPr dirty="0" sz="2400">
                <a:latin typeface="Calibri"/>
                <a:cs typeface="Calibri"/>
              </a:rPr>
              <a:t>y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describe </a:t>
            </a:r>
            <a:r>
              <a:rPr dirty="0" sz="2400">
                <a:latin typeface="Calibri"/>
                <a:cs typeface="Calibri"/>
              </a:rPr>
              <a:t>el </a:t>
            </a:r>
            <a:r>
              <a:rPr dirty="0" sz="2400" spc="-10">
                <a:latin typeface="Calibri"/>
                <a:cs typeface="Calibri"/>
              </a:rPr>
              <a:t>proceso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instalación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5">
                <a:latin typeface="Calibri"/>
                <a:cs typeface="Calibri"/>
              </a:rPr>
              <a:t> la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aplicación.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20"/>
              </a:spcBef>
              <a:tabLst>
                <a:tab pos="755015" algn="l"/>
              </a:tabLst>
            </a:pPr>
            <a:r>
              <a:rPr dirty="0" sz="2000">
                <a:latin typeface="Arial MT"/>
                <a:cs typeface="Arial MT"/>
              </a:rPr>
              <a:t>–	</a:t>
            </a:r>
            <a:r>
              <a:rPr dirty="0" sz="2000" spc="-15">
                <a:latin typeface="Calibri"/>
                <a:cs typeface="Calibri"/>
              </a:rPr>
              <a:t>docker</a:t>
            </a:r>
            <a:r>
              <a:rPr dirty="0" sz="2000" spc="-5">
                <a:latin typeface="Calibri"/>
                <a:cs typeface="Calibri"/>
              </a:rPr>
              <a:t> build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Ink Free"/>
                <a:cs typeface="Ink Free"/>
              </a:rPr>
              <a:t>-</a:t>
            </a:r>
            <a:r>
              <a:rPr dirty="0" sz="2000">
                <a:latin typeface="Calibri"/>
                <a:cs typeface="Calibri"/>
              </a:rPr>
              <a:t>t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cellar-mem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305821"/>
            <a:ext cx="9144000" cy="4409440"/>
            <a:chOff x="0" y="1305821"/>
            <a:chExt cx="9144000" cy="4409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305821"/>
              <a:ext cx="7274256" cy="21383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1432" y="3227265"/>
              <a:ext cx="4162567" cy="248773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9226" y="388441"/>
            <a:ext cx="48279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30"/>
              <a:t> </a:t>
            </a:r>
            <a:r>
              <a:rPr dirty="0" spc="-5"/>
              <a:t>101:</a:t>
            </a:r>
            <a:r>
              <a:rPr dirty="0" spc="-20"/>
              <a:t> </a:t>
            </a:r>
            <a:r>
              <a:rPr dirty="0" spc="-15"/>
              <a:t>Dockerfile</a:t>
            </a:r>
            <a:r>
              <a:rPr dirty="0" spc="-30"/>
              <a:t> </a:t>
            </a:r>
            <a:r>
              <a:rPr dirty="0" spc="-5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629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Ejemplo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Dockerfile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para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instalar</a:t>
            </a:r>
            <a:r>
              <a:rPr dirty="0" sz="240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4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Infrastructure</a:t>
            </a:r>
            <a:r>
              <a:rPr dirty="0" u="heavy" sz="240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4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Manager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864582"/>
            <a:ext cx="8229600" cy="3736975"/>
          </a:xfrm>
          <a:custGeom>
            <a:avLst/>
            <a:gdLst/>
            <a:ahLst/>
            <a:cxnLst/>
            <a:rect l="l" t="t" r="r" b="b"/>
            <a:pathLst>
              <a:path w="8229600" h="3736975">
                <a:moveTo>
                  <a:pt x="0" y="0"/>
                </a:moveTo>
                <a:lnTo>
                  <a:pt x="8229600" y="0"/>
                </a:lnTo>
                <a:lnTo>
                  <a:pt x="8229600" y="3736647"/>
                </a:lnTo>
                <a:lnTo>
                  <a:pt x="0" y="373664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F81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839986"/>
            <a:ext cx="7899400" cy="352679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1400" spc="-5" b="1">
                <a:latin typeface="Calibri"/>
                <a:cs typeface="Calibri"/>
              </a:rPr>
              <a:t>FROM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ubuntu:16.04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400" spc="-15" b="1">
                <a:latin typeface="Calibri"/>
                <a:cs typeface="Calibri"/>
              </a:rPr>
              <a:t>MAINTAINER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Miguel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Caballer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15">
                <a:latin typeface="Calibri"/>
                <a:cs typeface="Calibri"/>
                <a:hlinkClick r:id="rId2"/>
              </a:rPr>
              <a:t>&lt;m</a:t>
            </a:r>
            <a:r>
              <a:rPr dirty="0" sz="1400" spc="-15">
                <a:latin typeface="Calibri"/>
                <a:cs typeface="Calibri"/>
              </a:rPr>
              <a:t>i</a:t>
            </a:r>
            <a:r>
              <a:rPr dirty="0" sz="1400" spc="-15">
                <a:latin typeface="Calibri"/>
                <a:cs typeface="Calibri"/>
                <a:hlinkClick r:id="rId2"/>
              </a:rPr>
              <a:t>cafer1@upv.es&gt;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400" b="1">
                <a:latin typeface="Calibri"/>
                <a:cs typeface="Calibri"/>
              </a:rPr>
              <a:t>LABEL</a:t>
            </a:r>
            <a:r>
              <a:rPr dirty="0" sz="1400" spc="-45" b="1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version="1.5.1"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400" b="1">
                <a:latin typeface="Calibri"/>
                <a:cs typeface="Calibri"/>
              </a:rPr>
              <a:t>LABEL</a:t>
            </a:r>
            <a:r>
              <a:rPr dirty="0" sz="1400" spc="-15" b="1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description="Container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image to run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5">
                <a:latin typeface="Calibri"/>
                <a:cs typeface="Calibri"/>
              </a:rPr>
              <a:t> IM</a:t>
            </a:r>
            <a:r>
              <a:rPr dirty="0" sz="1400">
                <a:latin typeface="Calibri"/>
                <a:cs typeface="Calibri"/>
              </a:rPr>
              <a:t> service.</a:t>
            </a:r>
            <a:r>
              <a:rPr dirty="0" sz="1400" spc="-10">
                <a:latin typeface="Calibri"/>
                <a:cs typeface="Calibri"/>
              </a:rPr>
              <a:t> (</a:t>
            </a:r>
            <a:r>
              <a:rPr dirty="0" sz="1400" spc="-10">
                <a:latin typeface="Calibri"/>
                <a:cs typeface="Calibri"/>
                <a:hlinkClick r:id="rId3"/>
              </a:rPr>
              <a:t>http://www.grycap.upv.es/im)"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400" b="1">
                <a:latin typeface="Calibri"/>
                <a:cs typeface="Calibri"/>
              </a:rPr>
              <a:t>EXPOSE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8899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8800</a:t>
            </a:r>
            <a:endParaRPr sz="1400">
              <a:latin typeface="Calibri"/>
              <a:cs typeface="Calibri"/>
            </a:endParaRPr>
          </a:p>
          <a:p>
            <a:pPr marL="12700" marR="430530">
              <a:lnSpc>
                <a:spcPts val="1670"/>
              </a:lnSpc>
              <a:spcBef>
                <a:spcPts val="415"/>
              </a:spcBef>
            </a:pPr>
            <a:r>
              <a:rPr dirty="0" sz="1400" spc="-5" b="1">
                <a:latin typeface="Calibri"/>
                <a:cs typeface="Calibri"/>
              </a:rPr>
              <a:t>RUN </a:t>
            </a:r>
            <a:r>
              <a:rPr dirty="0" sz="1400" spc="-10">
                <a:latin typeface="Calibri"/>
                <a:cs typeface="Calibri"/>
              </a:rPr>
              <a:t>apt-get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update &amp;&amp; </a:t>
            </a:r>
            <a:r>
              <a:rPr dirty="0" sz="1400" spc="-10">
                <a:latin typeface="Calibri"/>
                <a:cs typeface="Calibri"/>
              </a:rPr>
              <a:t>apt-get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install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-y</a:t>
            </a:r>
            <a:r>
              <a:rPr dirty="0" sz="1400" spc="-5">
                <a:latin typeface="Calibri"/>
                <a:cs typeface="Calibri"/>
              </a:rPr>
              <a:t> gcc python-dbg python-dev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python-pip </a:t>
            </a:r>
            <a:r>
              <a:rPr dirty="0" sz="1400" spc="-5">
                <a:latin typeface="Calibri"/>
                <a:cs typeface="Calibri"/>
              </a:rPr>
              <a:t>libmysqld-dev</a:t>
            </a:r>
            <a:r>
              <a:rPr dirty="0" sz="1400">
                <a:latin typeface="Calibri"/>
                <a:cs typeface="Calibri"/>
              </a:rPr>
              <a:t> python- </a:t>
            </a:r>
            <a:r>
              <a:rPr dirty="0" sz="1400" spc="-3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pysqlite2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openssh-client</a:t>
            </a:r>
            <a:r>
              <a:rPr dirty="0" sz="1400">
                <a:latin typeface="Calibri"/>
                <a:cs typeface="Calibri"/>
              </a:rPr>
              <a:t> sshpass</a:t>
            </a:r>
            <a:r>
              <a:rPr dirty="0" sz="1400" spc="-5">
                <a:latin typeface="Calibri"/>
                <a:cs typeface="Calibri"/>
              </a:rPr>
              <a:t> libssl-dev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libffi-dev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python-requests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spc="-5" b="1">
                <a:latin typeface="Calibri"/>
                <a:cs typeface="Calibri"/>
              </a:rPr>
              <a:t>RUN</a:t>
            </a:r>
            <a:r>
              <a:rPr dirty="0" sz="1400" spc="-15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pip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install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setuptools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--upgrade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-I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400" spc="-5" b="1">
                <a:latin typeface="Calibri"/>
                <a:cs typeface="Calibri"/>
              </a:rPr>
              <a:t>RUN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pip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install CherryPy==8.9.1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400" spc="-5" b="1">
                <a:latin typeface="Calibri"/>
                <a:cs typeface="Calibri"/>
              </a:rPr>
              <a:t>RUN</a:t>
            </a:r>
            <a:r>
              <a:rPr dirty="0" sz="1400" spc="-20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pip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install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pyOpenSSL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--upgrade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-I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ts val="1670"/>
              </a:lnSpc>
              <a:spcBef>
                <a:spcPts val="385"/>
              </a:spcBef>
            </a:pPr>
            <a:r>
              <a:rPr dirty="0" sz="1400" spc="-5" b="1">
                <a:latin typeface="Calibri"/>
                <a:cs typeface="Calibri"/>
              </a:rPr>
              <a:t>RUN</a:t>
            </a:r>
            <a:r>
              <a:rPr dirty="0" sz="1400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pip </a:t>
            </a:r>
            <a:r>
              <a:rPr dirty="0" sz="1400" spc="-5">
                <a:latin typeface="Calibri"/>
                <a:cs typeface="Calibri"/>
              </a:rPr>
              <a:t>install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MySQL-python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msrest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msrestazure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azure-common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azure-mgmt-storage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azure-mgmt-compute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azure-mgmt-network azure-mgmt-resource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1400" spc="-5" b="1">
                <a:latin typeface="Calibri"/>
                <a:cs typeface="Calibri"/>
              </a:rPr>
              <a:t>RUN</a:t>
            </a:r>
            <a:r>
              <a:rPr dirty="0" sz="1400" spc="-25" b="1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pip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install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IM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1400" spc="-5" b="1">
                <a:latin typeface="Calibri"/>
                <a:cs typeface="Calibri"/>
              </a:rPr>
              <a:t>COPY</a:t>
            </a:r>
            <a:r>
              <a:rPr dirty="0" sz="1400" spc="-10" b="1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ansible.cfg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/etc/ansible/ansible.cfg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5385847"/>
            <a:ext cx="14249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Calibri"/>
                <a:cs typeface="Calibri"/>
              </a:rPr>
              <a:t>CMD</a:t>
            </a:r>
            <a:r>
              <a:rPr dirty="0" sz="1400" spc="-30" b="1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im_service.py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6422" y="5296133"/>
            <a:ext cx="47307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https://github.com/grycap/im/blob/master/docker/Dockerfile</a:t>
            </a:r>
            <a:r>
              <a:rPr dirty="0" sz="1400" spc="254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9532" y="388441"/>
            <a:ext cx="50069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 </a:t>
            </a:r>
            <a:r>
              <a:rPr dirty="0" spc="-5"/>
              <a:t>101:</a:t>
            </a:r>
            <a:r>
              <a:rPr dirty="0" spc="-20"/>
              <a:t> </a:t>
            </a:r>
            <a:r>
              <a:rPr dirty="0" spc="-15"/>
              <a:t>Dockerfiles</a:t>
            </a:r>
            <a:r>
              <a:rPr dirty="0" spc="-20"/>
              <a:t> </a:t>
            </a:r>
            <a:r>
              <a:rPr dirty="0" spc="-5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64490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Ejemplo</a:t>
            </a:r>
            <a:r>
              <a:rPr dirty="0" sz="2800">
                <a:latin typeface="Calibri"/>
                <a:cs typeface="Calibri"/>
              </a:rPr>
              <a:t> de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Dockerfile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instalar</a:t>
            </a:r>
            <a:r>
              <a:rPr dirty="0" sz="280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800" spc="-5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Kepler</a:t>
            </a:r>
            <a:r>
              <a:rPr dirty="0" sz="2800" spc="-55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864583"/>
            <a:ext cx="8229600" cy="3300095"/>
          </a:xfrm>
          <a:custGeom>
            <a:avLst/>
            <a:gdLst/>
            <a:ahLst/>
            <a:cxnLst/>
            <a:rect l="l" t="t" r="r" b="b"/>
            <a:pathLst>
              <a:path w="8229600" h="3300095">
                <a:moveTo>
                  <a:pt x="0" y="0"/>
                </a:moveTo>
                <a:lnTo>
                  <a:pt x="8229600" y="0"/>
                </a:lnTo>
                <a:lnTo>
                  <a:pt x="8229600" y="3299916"/>
                </a:lnTo>
                <a:lnTo>
                  <a:pt x="0" y="329991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F81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5940" y="1836665"/>
            <a:ext cx="5172710" cy="90170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600" spc="-5" b="1">
                <a:latin typeface="Calibri"/>
                <a:cs typeface="Calibri"/>
              </a:rPr>
              <a:t>FROM</a:t>
            </a:r>
            <a:r>
              <a:rPr dirty="0" sz="1600" spc="20" b="1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indigodatacloud/ubuntu-sshd:14.04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600" spc="-20" b="1">
                <a:latin typeface="Calibri"/>
                <a:cs typeface="Calibri"/>
              </a:rPr>
              <a:t>MAINTAINER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Mario </a:t>
            </a:r>
            <a:r>
              <a:rPr dirty="0" sz="1600" spc="-10">
                <a:latin typeface="Calibri"/>
                <a:cs typeface="Calibri"/>
              </a:rPr>
              <a:t>David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&lt;</a:t>
            </a:r>
            <a:r>
              <a:rPr dirty="0" sz="1600" spc="-5">
                <a:latin typeface="Calibri"/>
                <a:cs typeface="Calibri"/>
                <a:hlinkClick r:id="rId2"/>
              </a:rPr>
              <a:t>mariojmdavid@gmail.com</a:t>
            </a:r>
            <a:r>
              <a:rPr dirty="0" sz="1600" spc="-5">
                <a:latin typeface="Calibri"/>
                <a:cs typeface="Calibri"/>
              </a:rPr>
              <a:t>&gt;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600" spc="-5" b="1">
                <a:latin typeface="Calibri"/>
                <a:cs typeface="Calibri"/>
              </a:rPr>
              <a:t>LABEL </a:t>
            </a:r>
            <a:r>
              <a:rPr dirty="0" sz="1600" spc="-5">
                <a:latin typeface="Calibri"/>
                <a:cs typeface="Calibri"/>
              </a:rPr>
              <a:t>description="Container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image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run </a:t>
            </a:r>
            <a:r>
              <a:rPr dirty="0" sz="1600" spc="-10">
                <a:latin typeface="Calibri"/>
                <a:cs typeface="Calibri"/>
              </a:rPr>
              <a:t>Kepler</a:t>
            </a:r>
            <a:r>
              <a:rPr dirty="0" sz="1600">
                <a:latin typeface="Calibri"/>
                <a:cs typeface="Calibri"/>
              </a:rPr>
              <a:t> WF </a:t>
            </a:r>
            <a:r>
              <a:rPr dirty="0" sz="1600" spc="-5">
                <a:latin typeface="Calibri"/>
                <a:cs typeface="Calibri"/>
              </a:rPr>
              <a:t>engine"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000767"/>
            <a:ext cx="5902960" cy="61849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1600" b="1">
                <a:latin typeface="Calibri"/>
                <a:cs typeface="Calibri"/>
              </a:rPr>
              <a:t>RUN</a:t>
            </a:r>
            <a:r>
              <a:rPr dirty="0" sz="1600" spc="-10" b="1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ansible-galaxy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install indigo-dc.kepler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&amp;&amp;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\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415"/>
              </a:spcBef>
            </a:pPr>
            <a:r>
              <a:rPr dirty="0" sz="1600" spc="-5">
                <a:latin typeface="Calibri"/>
                <a:cs typeface="Calibri"/>
              </a:rPr>
              <a:t>ansible-playbook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/etc/ansible/roles/indigo-dc.kepler/tests/kepler.yml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885576"/>
            <a:ext cx="7571740" cy="119443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600" b="1">
                <a:latin typeface="Calibri"/>
                <a:cs typeface="Calibri"/>
              </a:rPr>
              <a:t>EXPOSE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22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5900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600" b="1">
                <a:latin typeface="Calibri"/>
                <a:cs typeface="Calibri"/>
              </a:rPr>
              <a:t>USER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indigo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600" b="1">
                <a:latin typeface="Calibri"/>
                <a:cs typeface="Calibri"/>
              </a:rPr>
              <a:t>CMD </a:t>
            </a:r>
            <a:r>
              <a:rPr dirty="0" sz="1600" spc="-10">
                <a:latin typeface="Calibri"/>
                <a:cs typeface="Calibri"/>
              </a:rPr>
              <a:t>/etc/init.d/vmcontext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start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&amp;&amp;</a:t>
            </a:r>
            <a:r>
              <a:rPr dirty="0" sz="1600" spc="36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/bin/rm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--force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/tmp/.X0-lock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/tmp/.X11-unix/X0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&amp;&amp;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\</a:t>
            </a:r>
            <a:endParaRPr sz="1600">
              <a:latin typeface="Calibri"/>
              <a:cs typeface="Calibri"/>
            </a:endParaRPr>
          </a:p>
          <a:p>
            <a:pPr marL="196850">
              <a:lnSpc>
                <a:spcPct val="100000"/>
              </a:lnSpc>
              <a:spcBef>
                <a:spcPts val="380"/>
              </a:spcBef>
            </a:pPr>
            <a:r>
              <a:rPr dirty="0" sz="1600" spc="-5">
                <a:latin typeface="Calibri"/>
                <a:cs typeface="Calibri"/>
              </a:rPr>
              <a:t>/usr/bin/vncserver</a:t>
            </a:r>
            <a:r>
              <a:rPr dirty="0" sz="1600" spc="-25">
                <a:latin typeface="Calibri"/>
                <a:cs typeface="Calibri"/>
              </a:rPr>
              <a:t> -fg </a:t>
            </a:r>
            <a:r>
              <a:rPr dirty="0" sz="1600" spc="-5">
                <a:latin typeface="Calibri"/>
                <a:cs typeface="Calibri"/>
              </a:rPr>
              <a:t>:0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21939" y="5189073"/>
            <a:ext cx="181419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https://kepler-project.org/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1939" y="5383786"/>
            <a:ext cx="59245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3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https://github.com/indigo-dc/ansible-role-kepler/blob/master/docker-kepler/Dockerfile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31266" y="1752600"/>
            <a:ext cx="4512945" cy="1765300"/>
            <a:chOff x="4631266" y="1752600"/>
            <a:chExt cx="4512945" cy="17653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1266" y="1752600"/>
              <a:ext cx="4512732" cy="17653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6566" y="1833032"/>
              <a:ext cx="2747432" cy="16721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3864" y="1781031"/>
              <a:ext cx="4453312" cy="16614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83863" y="1781031"/>
              <a:ext cx="4453890" cy="1661795"/>
            </a:xfrm>
            <a:custGeom>
              <a:avLst/>
              <a:gdLst/>
              <a:ahLst/>
              <a:cxnLst/>
              <a:rect l="l" t="t" r="r" b="b"/>
              <a:pathLst>
                <a:path w="4453890" h="1661795">
                  <a:moveTo>
                    <a:pt x="1757880" y="0"/>
                  </a:moveTo>
                  <a:lnTo>
                    <a:pt x="2207118" y="0"/>
                  </a:lnTo>
                  <a:lnTo>
                    <a:pt x="2880977" y="0"/>
                  </a:lnTo>
                  <a:lnTo>
                    <a:pt x="4453313" y="0"/>
                  </a:lnTo>
                  <a:lnTo>
                    <a:pt x="4453313" y="969201"/>
                  </a:lnTo>
                  <a:lnTo>
                    <a:pt x="4453313" y="1384574"/>
                  </a:lnTo>
                  <a:lnTo>
                    <a:pt x="4453313" y="1661487"/>
                  </a:lnTo>
                  <a:lnTo>
                    <a:pt x="2880977" y="1661487"/>
                  </a:lnTo>
                  <a:lnTo>
                    <a:pt x="2207118" y="1661487"/>
                  </a:lnTo>
                  <a:lnTo>
                    <a:pt x="1757880" y="1661487"/>
                  </a:lnTo>
                  <a:lnTo>
                    <a:pt x="1757880" y="1384574"/>
                  </a:lnTo>
                  <a:lnTo>
                    <a:pt x="0" y="1489656"/>
                  </a:lnTo>
                  <a:lnTo>
                    <a:pt x="1757880" y="969201"/>
                  </a:lnTo>
                  <a:lnTo>
                    <a:pt x="1757880" y="0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874965" y="1900575"/>
            <a:ext cx="1829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Roles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1149" y="2171551"/>
            <a:ext cx="1417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Galaxy.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69847" y="2446654"/>
            <a:ext cx="243967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Mecanismo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instalación </a:t>
            </a:r>
            <a:r>
              <a:rPr dirty="0" sz="1800" spc="-3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unificado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cross-platform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18005" y="2997009"/>
            <a:ext cx="943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cross-OS)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5281" y="388441"/>
            <a:ext cx="54756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35"/>
              <a:t> </a:t>
            </a:r>
            <a:r>
              <a:rPr dirty="0" spc="-5"/>
              <a:t>101:</a:t>
            </a:r>
            <a:r>
              <a:rPr dirty="0" spc="-25"/>
              <a:t> </a:t>
            </a:r>
            <a:r>
              <a:rPr dirty="0" spc="-15"/>
              <a:t>Automated</a:t>
            </a:r>
            <a:r>
              <a:rPr dirty="0" spc="-25"/>
              <a:t> </a:t>
            </a:r>
            <a:r>
              <a:rPr dirty="0" spc="-5"/>
              <a:t>Build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915909" cy="76009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Construcción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automática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 imagen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>
                <a:latin typeface="Calibri"/>
                <a:cs typeface="Calibri"/>
              </a:rPr>
              <a:t> en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Hub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ante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cambios </a:t>
            </a:r>
            <a:r>
              <a:rPr dirty="0" sz="2400">
                <a:latin typeface="Calibri"/>
                <a:cs typeface="Calibri"/>
              </a:rPr>
              <a:t>en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</a:t>
            </a:r>
            <a:r>
              <a:rPr dirty="0" sz="2400" spc="-10">
                <a:latin typeface="Calibri"/>
                <a:cs typeface="Calibri"/>
              </a:rPr>
              <a:t> repositorio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10">
                <a:latin typeface="Calibri"/>
                <a:cs typeface="Calibri"/>
              </a:rPr>
              <a:t>código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">
                <a:latin typeface="Calibri"/>
                <a:cs typeface="Calibri"/>
              </a:rPr>
              <a:t>la aplicación.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7582" y="5329639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800" y="2099733"/>
            <a:ext cx="9069705" cy="3509645"/>
            <a:chOff x="50800" y="2099733"/>
            <a:chExt cx="9069705" cy="35096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82" y="2132347"/>
              <a:ext cx="6339385" cy="34769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00" y="2099733"/>
              <a:ext cx="1481667" cy="3767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9182" y="2132347"/>
              <a:ext cx="1365250" cy="264160"/>
            </a:xfrm>
            <a:custGeom>
              <a:avLst/>
              <a:gdLst/>
              <a:ahLst/>
              <a:cxnLst/>
              <a:rect l="l" t="t" r="r" b="b"/>
              <a:pathLst>
                <a:path w="1365250" h="264160">
                  <a:moveTo>
                    <a:pt x="0" y="0"/>
                  </a:moveTo>
                  <a:lnTo>
                    <a:pt x="1364776" y="0"/>
                  </a:lnTo>
                  <a:lnTo>
                    <a:pt x="1364776" y="264116"/>
                  </a:lnTo>
                  <a:lnTo>
                    <a:pt x="0" y="264116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9866" y="3704167"/>
              <a:ext cx="1646767" cy="558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15466" y="3738783"/>
              <a:ext cx="1533525" cy="445770"/>
            </a:xfrm>
            <a:custGeom>
              <a:avLst/>
              <a:gdLst/>
              <a:ahLst/>
              <a:cxnLst/>
              <a:rect l="l" t="t" r="r" b="b"/>
              <a:pathLst>
                <a:path w="1533525" h="445770">
                  <a:moveTo>
                    <a:pt x="0" y="0"/>
                  </a:moveTo>
                  <a:lnTo>
                    <a:pt x="1533099" y="0"/>
                  </a:lnTo>
                  <a:lnTo>
                    <a:pt x="1533099" y="445537"/>
                  </a:lnTo>
                  <a:lnTo>
                    <a:pt x="0" y="445537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433" y="4635500"/>
              <a:ext cx="5037667" cy="558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3854" y="4669105"/>
              <a:ext cx="4922520" cy="445770"/>
            </a:xfrm>
            <a:custGeom>
              <a:avLst/>
              <a:gdLst/>
              <a:ahLst/>
              <a:cxnLst/>
              <a:rect l="l" t="t" r="r" b="b"/>
              <a:pathLst>
                <a:path w="4922520" h="445770">
                  <a:moveTo>
                    <a:pt x="0" y="0"/>
                  </a:moveTo>
                  <a:lnTo>
                    <a:pt x="4922294" y="0"/>
                  </a:lnTo>
                  <a:lnTo>
                    <a:pt x="4922294" y="445537"/>
                  </a:lnTo>
                  <a:lnTo>
                    <a:pt x="0" y="445537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9509" y="2822393"/>
              <a:ext cx="2630469" cy="1866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040" y="114120"/>
            <a:ext cx="552323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864995" marR="5080" indent="-1852930">
              <a:lnSpc>
                <a:spcPct val="100299"/>
              </a:lnSpc>
              <a:spcBef>
                <a:spcPts val="85"/>
              </a:spcBef>
            </a:pPr>
            <a:r>
              <a:rPr dirty="0" spc="-5"/>
              <a:t>Ejemplo de </a:t>
            </a:r>
            <a:r>
              <a:rPr dirty="0"/>
              <a:t>Uso: CI </a:t>
            </a:r>
            <a:r>
              <a:rPr dirty="0" spc="-5"/>
              <a:t>basado en </a:t>
            </a:r>
            <a:r>
              <a:rPr dirty="0" spc="-800"/>
              <a:t> </a:t>
            </a:r>
            <a:r>
              <a:rPr dirty="0" spc="-25"/>
              <a:t>Docker</a:t>
            </a:r>
            <a:r>
              <a:rPr dirty="0" spc="-15"/>
              <a:t> </a:t>
            </a:r>
            <a:r>
              <a:rPr dirty="0" spc="-5"/>
              <a:t>(I)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345374"/>
            <a:ext cx="4427855" cy="426910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355600" marR="5080" indent="-342900">
              <a:lnSpc>
                <a:spcPct val="100699"/>
              </a:lnSpc>
              <a:spcBef>
                <a:spcPts val="8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Developers working </a:t>
            </a:r>
            <a:r>
              <a:rPr dirty="0" sz="2400" spc="-5">
                <a:latin typeface="Calibri"/>
                <a:cs typeface="Calibri"/>
              </a:rPr>
              <a:t>on the devel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branch </a:t>
            </a:r>
            <a:r>
              <a:rPr dirty="0" sz="2400" spc="-5">
                <a:latin typeface="Calibri"/>
                <a:cs typeface="Calibri"/>
              </a:rPr>
              <a:t>of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 GitHub</a:t>
            </a:r>
            <a:r>
              <a:rPr dirty="0" sz="2400" spc="-10">
                <a:latin typeface="Calibri"/>
                <a:cs typeface="Calibri"/>
              </a:rPr>
              <a:t> repo.</a:t>
            </a:r>
            <a:endParaRPr sz="2400">
              <a:latin typeface="Calibri"/>
              <a:cs typeface="Calibri"/>
            </a:endParaRPr>
          </a:p>
          <a:p>
            <a:pPr algn="just" marL="355600" marR="113030" indent="-342900">
              <a:lnSpc>
                <a:spcPct val="100699"/>
              </a:lnSpc>
              <a:spcBef>
                <a:spcPts val="53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">
                <a:latin typeface="Calibri"/>
                <a:cs typeface="Calibri"/>
              </a:rPr>
              <a:t>PR on the </a:t>
            </a:r>
            <a:r>
              <a:rPr dirty="0" sz="2400" spc="-10">
                <a:latin typeface="Calibri"/>
                <a:cs typeface="Calibri"/>
              </a:rPr>
              <a:t>master branch 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triggers</a:t>
            </a:r>
            <a:r>
              <a:rPr dirty="0" sz="2400" spc="5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 CI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Jenkins/Travis.</a:t>
            </a:r>
            <a:endParaRPr sz="2400">
              <a:latin typeface="Calibri"/>
              <a:cs typeface="Calibri"/>
            </a:endParaRPr>
          </a:p>
          <a:p>
            <a:pPr algn="just" marL="355600" marR="52069" indent="-342900">
              <a:lnSpc>
                <a:spcPts val="2870"/>
              </a:lnSpc>
              <a:spcBef>
                <a:spcPts val="69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400" spc="-20">
                <a:latin typeface="Calibri"/>
                <a:cs typeface="Calibri"/>
              </a:rPr>
              <a:t>Docker </a:t>
            </a:r>
            <a:r>
              <a:rPr dirty="0" sz="2400" spc="-10">
                <a:latin typeface="Calibri"/>
                <a:cs typeface="Calibri"/>
              </a:rPr>
              <a:t>images </a:t>
            </a:r>
            <a:r>
              <a:rPr dirty="0" sz="2400" spc="-5">
                <a:latin typeface="Calibri"/>
                <a:cs typeface="Calibri"/>
              </a:rPr>
              <a:t>in </a:t>
            </a:r>
            <a:r>
              <a:rPr dirty="0" sz="2400" spc="-10">
                <a:latin typeface="Calibri"/>
                <a:cs typeface="Calibri"/>
              </a:rPr>
              <a:t>DockerHub </a:t>
            </a:r>
            <a:r>
              <a:rPr dirty="0" sz="2400" spc="-15">
                <a:latin typeface="Calibri"/>
                <a:cs typeface="Calibri"/>
              </a:rPr>
              <a:t>are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used </a:t>
            </a:r>
            <a:r>
              <a:rPr dirty="0" sz="2400" spc="-15">
                <a:latin typeface="Calibri"/>
                <a:cs typeface="Calibri"/>
              </a:rPr>
              <a:t>to </a:t>
            </a:r>
            <a:r>
              <a:rPr dirty="0" sz="2400" spc="-20">
                <a:latin typeface="Calibri"/>
                <a:cs typeface="Calibri"/>
              </a:rPr>
              <a:t>execute </a:t>
            </a:r>
            <a:r>
              <a:rPr dirty="0" sz="2400" spc="-5">
                <a:latin typeface="Calibri"/>
                <a:cs typeface="Calibri"/>
              </a:rPr>
              <a:t>the Jenkins jobs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the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right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execution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60">
                <a:latin typeface="Calibri"/>
                <a:cs typeface="Calibri"/>
              </a:rPr>
              <a:t>env.</a:t>
            </a:r>
            <a:endParaRPr sz="2400">
              <a:latin typeface="Calibri"/>
              <a:cs typeface="Calibri"/>
            </a:endParaRPr>
          </a:p>
          <a:p>
            <a:pPr marL="355600" marR="191770" indent="-342900">
              <a:lnSpc>
                <a:spcPct val="99900"/>
              </a:lnSpc>
              <a:spcBef>
                <a:spcPts val="4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Merging </a:t>
            </a:r>
            <a:r>
              <a:rPr dirty="0" sz="2400" spc="-5">
                <a:latin typeface="Calibri"/>
                <a:cs typeface="Calibri"/>
              </a:rPr>
              <a:t>the PR </a:t>
            </a:r>
            <a:r>
              <a:rPr dirty="0" sz="2400" spc="-15">
                <a:latin typeface="Calibri"/>
                <a:cs typeface="Calibri"/>
              </a:rPr>
              <a:t>into </a:t>
            </a:r>
            <a:r>
              <a:rPr dirty="0" sz="2400" spc="-5">
                <a:latin typeface="Calibri"/>
                <a:cs typeface="Calibri"/>
              </a:rPr>
              <a:t>the </a:t>
            </a:r>
            <a:r>
              <a:rPr dirty="0" sz="2400" spc="-10">
                <a:latin typeface="Calibri"/>
                <a:cs typeface="Calibri"/>
              </a:rPr>
              <a:t>master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branch triggers </a:t>
            </a:r>
            <a:r>
              <a:rPr dirty="0" sz="2400">
                <a:latin typeface="Calibri"/>
                <a:cs typeface="Calibri"/>
              </a:rPr>
              <a:t>an </a:t>
            </a:r>
            <a:r>
              <a:rPr dirty="0" sz="2400" spc="-15">
                <a:latin typeface="Calibri"/>
                <a:cs typeface="Calibri"/>
              </a:rPr>
              <a:t>Automated 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Build </a:t>
            </a:r>
            <a:r>
              <a:rPr dirty="0" sz="2400" spc="-15">
                <a:latin typeface="Calibri"/>
                <a:cs typeface="Calibri"/>
              </a:rPr>
              <a:t>to create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">
                <a:latin typeface="Calibri"/>
                <a:cs typeface="Calibri"/>
              </a:rPr>
              <a:t>new </a:t>
            </a:r>
            <a:r>
              <a:rPr dirty="0" sz="2400" spc="-20">
                <a:latin typeface="Calibri"/>
                <a:cs typeface="Calibri"/>
              </a:rPr>
              <a:t>Docker 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image</a:t>
            </a:r>
            <a:r>
              <a:rPr dirty="0" sz="2400" spc="-5">
                <a:latin typeface="Calibri"/>
                <a:cs typeface="Calibri"/>
              </a:rPr>
              <a:t> in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Hub.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70731" y="3730056"/>
            <a:ext cx="927735" cy="504825"/>
            <a:chOff x="5070731" y="3730056"/>
            <a:chExt cx="927735" cy="5048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0731" y="3730056"/>
              <a:ext cx="927575" cy="50435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1320" y="3753100"/>
              <a:ext cx="838835" cy="420370"/>
            </a:xfrm>
            <a:custGeom>
              <a:avLst/>
              <a:gdLst/>
              <a:ahLst/>
              <a:cxnLst/>
              <a:rect l="l" t="t" r="r" b="b"/>
              <a:pathLst>
                <a:path w="838835" h="420370">
                  <a:moveTo>
                    <a:pt x="754527" y="0"/>
                  </a:moveTo>
                  <a:lnTo>
                    <a:pt x="83840" y="0"/>
                  </a:lnTo>
                  <a:lnTo>
                    <a:pt x="51204" y="6593"/>
                  </a:lnTo>
                  <a:lnTo>
                    <a:pt x="24555" y="24567"/>
                  </a:lnTo>
                  <a:lnTo>
                    <a:pt x="6588" y="51217"/>
                  </a:lnTo>
                  <a:lnTo>
                    <a:pt x="0" y="83835"/>
                  </a:lnTo>
                  <a:lnTo>
                    <a:pt x="0" y="336149"/>
                  </a:lnTo>
                  <a:lnTo>
                    <a:pt x="6588" y="368805"/>
                  </a:lnTo>
                  <a:lnTo>
                    <a:pt x="24555" y="395451"/>
                  </a:lnTo>
                  <a:lnTo>
                    <a:pt x="51204" y="413404"/>
                  </a:lnTo>
                  <a:lnTo>
                    <a:pt x="83840" y="419985"/>
                  </a:lnTo>
                  <a:lnTo>
                    <a:pt x="754527" y="419985"/>
                  </a:lnTo>
                  <a:lnTo>
                    <a:pt x="787129" y="413404"/>
                  </a:lnTo>
                  <a:lnTo>
                    <a:pt x="813766" y="395451"/>
                  </a:lnTo>
                  <a:lnTo>
                    <a:pt x="831733" y="368805"/>
                  </a:lnTo>
                  <a:lnTo>
                    <a:pt x="838323" y="336149"/>
                  </a:lnTo>
                  <a:lnTo>
                    <a:pt x="838323" y="83835"/>
                  </a:lnTo>
                  <a:lnTo>
                    <a:pt x="831733" y="51217"/>
                  </a:lnTo>
                  <a:lnTo>
                    <a:pt x="813766" y="24567"/>
                  </a:lnTo>
                  <a:lnTo>
                    <a:pt x="787129" y="6593"/>
                  </a:lnTo>
                  <a:lnTo>
                    <a:pt x="7545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111320" y="3753100"/>
              <a:ext cx="838835" cy="420370"/>
            </a:xfrm>
            <a:custGeom>
              <a:avLst/>
              <a:gdLst/>
              <a:ahLst/>
              <a:cxnLst/>
              <a:rect l="l" t="t" r="r" b="b"/>
              <a:pathLst>
                <a:path w="838835" h="420370">
                  <a:moveTo>
                    <a:pt x="83840" y="419984"/>
                  </a:moveTo>
                  <a:lnTo>
                    <a:pt x="754527" y="419984"/>
                  </a:lnTo>
                  <a:lnTo>
                    <a:pt x="787129" y="413404"/>
                  </a:lnTo>
                  <a:lnTo>
                    <a:pt x="813766" y="395450"/>
                  </a:lnTo>
                  <a:lnTo>
                    <a:pt x="831732" y="368805"/>
                  </a:lnTo>
                  <a:lnTo>
                    <a:pt x="838322" y="336149"/>
                  </a:lnTo>
                  <a:lnTo>
                    <a:pt x="838322" y="83835"/>
                  </a:lnTo>
                  <a:lnTo>
                    <a:pt x="831732" y="51217"/>
                  </a:lnTo>
                  <a:lnTo>
                    <a:pt x="813766" y="24567"/>
                  </a:lnTo>
                  <a:lnTo>
                    <a:pt x="787129" y="6593"/>
                  </a:lnTo>
                  <a:lnTo>
                    <a:pt x="754527" y="0"/>
                  </a:lnTo>
                  <a:lnTo>
                    <a:pt x="83840" y="0"/>
                  </a:lnTo>
                  <a:lnTo>
                    <a:pt x="51204" y="6593"/>
                  </a:lnTo>
                  <a:lnTo>
                    <a:pt x="24555" y="24567"/>
                  </a:lnTo>
                  <a:lnTo>
                    <a:pt x="6588" y="51217"/>
                  </a:lnTo>
                  <a:lnTo>
                    <a:pt x="0" y="83835"/>
                  </a:lnTo>
                  <a:lnTo>
                    <a:pt x="0" y="336149"/>
                  </a:lnTo>
                  <a:lnTo>
                    <a:pt x="6588" y="368805"/>
                  </a:lnTo>
                  <a:lnTo>
                    <a:pt x="24555" y="395450"/>
                  </a:lnTo>
                  <a:lnTo>
                    <a:pt x="51204" y="413404"/>
                  </a:lnTo>
                  <a:lnTo>
                    <a:pt x="83840" y="419984"/>
                  </a:lnTo>
                  <a:close/>
                </a:path>
              </a:pathLst>
            </a:custGeom>
            <a:ln w="673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287012" y="3841317"/>
            <a:ext cx="487680" cy="219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50">
                <a:solidFill>
                  <a:srgbClr val="FEFFFF"/>
                </a:solidFill>
                <a:latin typeface="Calibri"/>
                <a:cs typeface="Calibri"/>
              </a:rPr>
              <a:t>G</a:t>
            </a:r>
            <a:r>
              <a:rPr dirty="0" sz="1250" spc="25">
                <a:solidFill>
                  <a:srgbClr val="FEFFFF"/>
                </a:solidFill>
                <a:latin typeface="Calibri"/>
                <a:cs typeface="Calibri"/>
              </a:rPr>
              <a:t>i</a:t>
            </a:r>
            <a:r>
              <a:rPr dirty="0" sz="1250" spc="10">
                <a:solidFill>
                  <a:srgbClr val="FEFFFF"/>
                </a:solidFill>
                <a:latin typeface="Calibri"/>
                <a:cs typeface="Calibri"/>
              </a:rPr>
              <a:t>tH</a:t>
            </a:r>
            <a:r>
              <a:rPr dirty="0" sz="1250" spc="-25">
                <a:solidFill>
                  <a:srgbClr val="FEFFFF"/>
                </a:solidFill>
                <a:latin typeface="Calibri"/>
                <a:cs typeface="Calibri"/>
              </a:rPr>
              <a:t>u</a:t>
            </a:r>
            <a:r>
              <a:rPr dirty="0" sz="1250" spc="10">
                <a:solidFill>
                  <a:srgbClr val="FEFFFF"/>
                </a:solidFill>
                <a:latin typeface="Calibri"/>
                <a:cs typeface="Calibri"/>
              </a:rPr>
              <a:t>b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33562" y="3730011"/>
            <a:ext cx="1099185" cy="487680"/>
            <a:chOff x="6233562" y="3730011"/>
            <a:chExt cx="1099185" cy="4876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562" y="3730011"/>
              <a:ext cx="1098931" cy="4875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70934" y="3753100"/>
              <a:ext cx="1016635" cy="407034"/>
            </a:xfrm>
            <a:custGeom>
              <a:avLst/>
              <a:gdLst/>
              <a:ahLst/>
              <a:cxnLst/>
              <a:rect l="l" t="t" r="r" b="b"/>
              <a:pathLst>
                <a:path w="1016634" h="407035">
                  <a:moveTo>
                    <a:pt x="914490" y="0"/>
                  </a:moveTo>
                  <a:lnTo>
                    <a:pt x="101629" y="0"/>
                  </a:lnTo>
                  <a:lnTo>
                    <a:pt x="62043" y="7994"/>
                  </a:lnTo>
                  <a:lnTo>
                    <a:pt x="29742" y="29791"/>
                  </a:lnTo>
                  <a:lnTo>
                    <a:pt x="7977" y="62112"/>
                  </a:lnTo>
                  <a:lnTo>
                    <a:pt x="0" y="101678"/>
                  </a:lnTo>
                  <a:lnTo>
                    <a:pt x="0" y="305036"/>
                  </a:lnTo>
                  <a:lnTo>
                    <a:pt x="7977" y="344589"/>
                  </a:lnTo>
                  <a:lnTo>
                    <a:pt x="29742" y="376879"/>
                  </a:lnTo>
                  <a:lnTo>
                    <a:pt x="62043" y="398644"/>
                  </a:lnTo>
                  <a:lnTo>
                    <a:pt x="101629" y="406624"/>
                  </a:lnTo>
                  <a:lnTo>
                    <a:pt x="914490" y="406624"/>
                  </a:lnTo>
                  <a:lnTo>
                    <a:pt x="954076" y="398644"/>
                  </a:lnTo>
                  <a:lnTo>
                    <a:pt x="986377" y="376879"/>
                  </a:lnTo>
                  <a:lnTo>
                    <a:pt x="1008142" y="344589"/>
                  </a:lnTo>
                  <a:lnTo>
                    <a:pt x="1016120" y="305036"/>
                  </a:lnTo>
                  <a:lnTo>
                    <a:pt x="1016120" y="101678"/>
                  </a:lnTo>
                  <a:lnTo>
                    <a:pt x="1008142" y="62112"/>
                  </a:lnTo>
                  <a:lnTo>
                    <a:pt x="986377" y="29791"/>
                  </a:lnTo>
                  <a:lnTo>
                    <a:pt x="954076" y="7994"/>
                  </a:lnTo>
                  <a:lnTo>
                    <a:pt x="914490" y="0"/>
                  </a:lnTo>
                  <a:close/>
                </a:path>
              </a:pathLst>
            </a:custGeom>
            <a:solidFill>
              <a:srgbClr val="629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70933" y="3753100"/>
              <a:ext cx="1016635" cy="407034"/>
            </a:xfrm>
            <a:custGeom>
              <a:avLst/>
              <a:gdLst/>
              <a:ahLst/>
              <a:cxnLst/>
              <a:rect l="l" t="t" r="r" b="b"/>
              <a:pathLst>
                <a:path w="1016634" h="407035">
                  <a:moveTo>
                    <a:pt x="101630" y="406625"/>
                  </a:moveTo>
                  <a:lnTo>
                    <a:pt x="914491" y="406625"/>
                  </a:lnTo>
                  <a:lnTo>
                    <a:pt x="954077" y="398644"/>
                  </a:lnTo>
                  <a:lnTo>
                    <a:pt x="986378" y="376879"/>
                  </a:lnTo>
                  <a:lnTo>
                    <a:pt x="1008143" y="344588"/>
                  </a:lnTo>
                  <a:lnTo>
                    <a:pt x="1016121" y="305036"/>
                  </a:lnTo>
                  <a:lnTo>
                    <a:pt x="1016121" y="101678"/>
                  </a:lnTo>
                  <a:lnTo>
                    <a:pt x="1008143" y="62111"/>
                  </a:lnTo>
                  <a:lnTo>
                    <a:pt x="986378" y="29790"/>
                  </a:lnTo>
                  <a:lnTo>
                    <a:pt x="954077" y="7994"/>
                  </a:lnTo>
                  <a:lnTo>
                    <a:pt x="914491" y="0"/>
                  </a:lnTo>
                  <a:lnTo>
                    <a:pt x="101630" y="0"/>
                  </a:lnTo>
                  <a:lnTo>
                    <a:pt x="62044" y="7994"/>
                  </a:lnTo>
                  <a:lnTo>
                    <a:pt x="29742" y="29790"/>
                  </a:lnTo>
                  <a:lnTo>
                    <a:pt x="7977" y="62111"/>
                  </a:lnTo>
                  <a:lnTo>
                    <a:pt x="0" y="101678"/>
                  </a:lnTo>
                  <a:lnTo>
                    <a:pt x="0" y="305036"/>
                  </a:lnTo>
                  <a:lnTo>
                    <a:pt x="7977" y="344588"/>
                  </a:lnTo>
                  <a:lnTo>
                    <a:pt x="29742" y="376879"/>
                  </a:lnTo>
                  <a:lnTo>
                    <a:pt x="62044" y="398644"/>
                  </a:lnTo>
                  <a:lnTo>
                    <a:pt x="101630" y="406625"/>
                  </a:lnTo>
                  <a:close/>
                </a:path>
              </a:pathLst>
            </a:custGeom>
            <a:ln w="6731">
              <a:solidFill>
                <a:srgbClr val="507E3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479866" y="3782363"/>
            <a:ext cx="603885" cy="33020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32080" marR="5080" indent="-120014">
              <a:lnSpc>
                <a:spcPts val="1190"/>
              </a:lnSpc>
              <a:spcBef>
                <a:spcPts val="155"/>
              </a:spcBef>
            </a:pPr>
            <a:r>
              <a:rPr dirty="0" sz="1000">
                <a:solidFill>
                  <a:srgbClr val="FEFFFF"/>
                </a:solidFill>
                <a:latin typeface="Calibri"/>
                <a:cs typeface="Calibri"/>
              </a:rPr>
              <a:t>Ap</a:t>
            </a:r>
            <a:r>
              <a:rPr dirty="0" sz="1000" spc="-50">
                <a:solidFill>
                  <a:srgbClr val="FEFFFF"/>
                </a:solidFill>
                <a:latin typeface="Calibri"/>
                <a:cs typeface="Calibri"/>
              </a:rPr>
              <a:t>p</a:t>
            </a:r>
            <a:r>
              <a:rPr dirty="0" sz="1000" spc="30">
                <a:solidFill>
                  <a:srgbClr val="FEFFFF"/>
                </a:solidFill>
                <a:latin typeface="Calibri"/>
                <a:cs typeface="Calibri"/>
              </a:rPr>
              <a:t>l</a:t>
            </a:r>
            <a:r>
              <a:rPr dirty="0" sz="1000" spc="-20">
                <a:solidFill>
                  <a:srgbClr val="FEFFFF"/>
                </a:solidFill>
                <a:latin typeface="Calibri"/>
                <a:cs typeface="Calibri"/>
              </a:rPr>
              <a:t>i</a:t>
            </a:r>
            <a:r>
              <a:rPr dirty="0" sz="1000">
                <a:solidFill>
                  <a:srgbClr val="FEFFFF"/>
                </a:solidFill>
                <a:latin typeface="Calibri"/>
                <a:cs typeface="Calibri"/>
              </a:rPr>
              <a:t>c</a:t>
            </a:r>
            <a:r>
              <a:rPr dirty="0" sz="1000" spc="-10">
                <a:solidFill>
                  <a:srgbClr val="FEFFFF"/>
                </a:solidFill>
                <a:latin typeface="Calibri"/>
                <a:cs typeface="Calibri"/>
              </a:rPr>
              <a:t>a</a:t>
            </a:r>
            <a:r>
              <a:rPr dirty="0" sz="1000" spc="-20">
                <a:solidFill>
                  <a:srgbClr val="FEFFFF"/>
                </a:solidFill>
                <a:latin typeface="Calibri"/>
                <a:cs typeface="Calibri"/>
              </a:rPr>
              <a:t>ti</a:t>
            </a: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on  </a:t>
            </a:r>
            <a:r>
              <a:rPr dirty="0" sz="1000" spc="-10">
                <a:solidFill>
                  <a:srgbClr val="FEFFFF"/>
                </a:solidFill>
                <a:latin typeface="Calibri"/>
                <a:cs typeface="Calibri"/>
              </a:rPr>
              <a:t>(Repo)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241797" y="3629140"/>
            <a:ext cx="1600200" cy="689610"/>
            <a:chOff x="7241797" y="3629140"/>
            <a:chExt cx="1600200" cy="689610"/>
          </a:xfrm>
        </p:grpSpPr>
        <p:sp>
          <p:nvSpPr>
            <p:cNvPr id="16" name="object 16"/>
            <p:cNvSpPr/>
            <p:nvPr/>
          </p:nvSpPr>
          <p:spPr>
            <a:xfrm>
              <a:off x="7515677" y="3813444"/>
              <a:ext cx="1321435" cy="305435"/>
            </a:xfrm>
            <a:custGeom>
              <a:avLst/>
              <a:gdLst/>
              <a:ahLst/>
              <a:cxnLst/>
              <a:rect l="l" t="t" r="r" b="b"/>
              <a:pathLst>
                <a:path w="1321434" h="305435">
                  <a:moveTo>
                    <a:pt x="0" y="0"/>
                  </a:moveTo>
                  <a:lnTo>
                    <a:pt x="1321101" y="0"/>
                  </a:lnTo>
                </a:path>
                <a:path w="1321434" h="305435">
                  <a:moveTo>
                    <a:pt x="50815" y="305036"/>
                  </a:moveTo>
                  <a:lnTo>
                    <a:pt x="829710" y="305036"/>
                  </a:lnTo>
                  <a:lnTo>
                    <a:pt x="831377" y="296774"/>
                  </a:lnTo>
                  <a:lnTo>
                    <a:pt x="835927" y="290050"/>
                  </a:lnTo>
                  <a:lnTo>
                    <a:pt x="842678" y="285529"/>
                  </a:lnTo>
                  <a:lnTo>
                    <a:pt x="850950" y="283875"/>
                  </a:lnTo>
                  <a:lnTo>
                    <a:pt x="859170" y="285529"/>
                  </a:lnTo>
                  <a:lnTo>
                    <a:pt x="865894" y="290050"/>
                  </a:lnTo>
                  <a:lnTo>
                    <a:pt x="870434" y="296774"/>
                  </a:lnTo>
                  <a:lnTo>
                    <a:pt x="872100" y="305036"/>
                  </a:lnTo>
                  <a:lnTo>
                    <a:pt x="1295649" y="305036"/>
                  </a:lnTo>
                </a:path>
              </a:pathLst>
            </a:custGeom>
            <a:ln w="8964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1797" y="3629140"/>
              <a:ext cx="346160" cy="68928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87054" y="3656174"/>
              <a:ext cx="254635" cy="600710"/>
            </a:xfrm>
            <a:custGeom>
              <a:avLst/>
              <a:gdLst/>
              <a:ahLst/>
              <a:cxnLst/>
              <a:rect l="l" t="t" r="r" b="b"/>
              <a:pathLst>
                <a:path w="254634" h="600710">
                  <a:moveTo>
                    <a:pt x="254075" y="600478"/>
                  </a:moveTo>
                  <a:lnTo>
                    <a:pt x="208837" y="588217"/>
                  </a:lnTo>
                  <a:lnTo>
                    <a:pt x="172060" y="573881"/>
                  </a:lnTo>
                  <a:lnTo>
                    <a:pt x="144543" y="557847"/>
                  </a:lnTo>
                  <a:lnTo>
                    <a:pt x="127082" y="540493"/>
                  </a:lnTo>
                  <a:lnTo>
                    <a:pt x="127082" y="300283"/>
                  </a:lnTo>
                  <a:lnTo>
                    <a:pt x="0" y="300283"/>
                  </a:lnTo>
                  <a:lnTo>
                    <a:pt x="127082" y="300283"/>
                  </a:lnTo>
                  <a:lnTo>
                    <a:pt x="127082" y="60074"/>
                  </a:lnTo>
                  <a:lnTo>
                    <a:pt x="144543" y="42668"/>
                  </a:lnTo>
                  <a:lnTo>
                    <a:pt x="172060" y="26607"/>
                  </a:lnTo>
                  <a:lnTo>
                    <a:pt x="208837" y="12261"/>
                  </a:lnTo>
                  <a:lnTo>
                    <a:pt x="254075" y="0"/>
                  </a:lnTo>
                </a:path>
              </a:pathLst>
            </a:custGeom>
            <a:ln w="6728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589372" y="3805451"/>
            <a:ext cx="332105" cy="154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50" spc="5">
                <a:solidFill>
                  <a:srgbClr val="5B9BD5"/>
                </a:solidFill>
                <a:latin typeface="Calibri"/>
                <a:cs typeface="Calibri"/>
              </a:rPr>
              <a:t>m</a:t>
            </a:r>
            <a:r>
              <a:rPr dirty="0" sz="850" spc="-45">
                <a:solidFill>
                  <a:srgbClr val="5B9BD5"/>
                </a:solidFill>
                <a:latin typeface="Calibri"/>
                <a:cs typeface="Calibri"/>
              </a:rPr>
              <a:t>a</a:t>
            </a:r>
            <a:r>
              <a:rPr dirty="0" sz="850" spc="30">
                <a:solidFill>
                  <a:srgbClr val="5B9BD5"/>
                </a:solidFill>
                <a:latin typeface="Calibri"/>
                <a:cs typeface="Calibri"/>
              </a:rPr>
              <a:t>s</a:t>
            </a:r>
            <a:r>
              <a:rPr dirty="0" sz="850" spc="-25">
                <a:solidFill>
                  <a:srgbClr val="5B9BD5"/>
                </a:solidFill>
                <a:latin typeface="Calibri"/>
                <a:cs typeface="Calibri"/>
              </a:rPr>
              <a:t>t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er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98782" y="4124206"/>
            <a:ext cx="266065" cy="154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50" spc="-30">
                <a:solidFill>
                  <a:srgbClr val="5B9BD5"/>
                </a:solidFill>
                <a:latin typeface="Calibri"/>
                <a:cs typeface="Calibri"/>
              </a:rPr>
              <a:t>d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e</a:t>
            </a:r>
            <a:r>
              <a:rPr dirty="0" sz="850" spc="35">
                <a:solidFill>
                  <a:srgbClr val="5B9BD5"/>
                </a:solidFill>
                <a:latin typeface="Calibri"/>
                <a:cs typeface="Calibri"/>
              </a:rPr>
              <a:t>v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el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19445" y="3759095"/>
            <a:ext cx="133350" cy="42418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05"/>
              </a:lnSpc>
            </a:pPr>
            <a:r>
              <a:rPr dirty="0" sz="850" spc="-25">
                <a:solidFill>
                  <a:srgbClr val="5B9BD5"/>
                </a:solidFill>
                <a:latin typeface="Calibri"/>
                <a:cs typeface="Calibri"/>
              </a:rPr>
              <a:t>b</a:t>
            </a:r>
            <a:r>
              <a:rPr dirty="0" sz="850" spc="20">
                <a:solidFill>
                  <a:srgbClr val="5B9BD5"/>
                </a:solidFill>
                <a:latin typeface="Calibri"/>
                <a:cs typeface="Calibri"/>
              </a:rPr>
              <a:t>r</a:t>
            </a:r>
            <a:r>
              <a:rPr dirty="0" sz="850" spc="15">
                <a:solidFill>
                  <a:srgbClr val="5B9BD5"/>
                </a:solidFill>
                <a:latin typeface="Calibri"/>
                <a:cs typeface="Calibri"/>
              </a:rPr>
              <a:t>a</a:t>
            </a:r>
            <a:r>
              <a:rPr dirty="0" sz="850" spc="-25">
                <a:solidFill>
                  <a:srgbClr val="5B9BD5"/>
                </a:solidFill>
                <a:latin typeface="Calibri"/>
                <a:cs typeface="Calibri"/>
              </a:rPr>
              <a:t>n</a:t>
            </a:r>
            <a:r>
              <a:rPr dirty="0" sz="850" spc="10">
                <a:solidFill>
                  <a:srgbClr val="5B9BD5"/>
                </a:solidFill>
                <a:latin typeface="Calibri"/>
                <a:cs typeface="Calibri"/>
              </a:rPr>
              <a:t>c</a:t>
            </a:r>
            <a:r>
              <a:rPr dirty="0" sz="850" spc="-25">
                <a:solidFill>
                  <a:srgbClr val="5B9BD5"/>
                </a:solidFill>
                <a:latin typeface="Calibri"/>
                <a:cs typeface="Calibri"/>
              </a:rPr>
              <a:t>h</a:t>
            </a:r>
            <a:r>
              <a:rPr dirty="0" sz="850">
                <a:solidFill>
                  <a:srgbClr val="5B9BD5"/>
                </a:solidFill>
                <a:latin typeface="Calibri"/>
                <a:cs typeface="Calibri"/>
              </a:rPr>
              <a:t>es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564432" y="4664801"/>
            <a:ext cx="1226820" cy="871219"/>
            <a:chOff x="7564432" y="4664801"/>
            <a:chExt cx="1226820" cy="871219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9027" y="4725324"/>
              <a:ext cx="292388" cy="5009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760880" y="4750071"/>
              <a:ext cx="206375" cy="420370"/>
            </a:xfrm>
            <a:custGeom>
              <a:avLst/>
              <a:gdLst/>
              <a:ahLst/>
              <a:cxnLst/>
              <a:rect l="l" t="t" r="r" b="b"/>
              <a:pathLst>
                <a:path w="206375" h="420370">
                  <a:moveTo>
                    <a:pt x="103601" y="0"/>
                  </a:moveTo>
                  <a:lnTo>
                    <a:pt x="83277" y="4106"/>
                  </a:lnTo>
                  <a:lnTo>
                    <a:pt x="66700" y="15298"/>
                  </a:lnTo>
                  <a:lnTo>
                    <a:pt x="55534" y="31888"/>
                  </a:lnTo>
                  <a:lnTo>
                    <a:pt x="51442" y="52184"/>
                  </a:lnTo>
                  <a:lnTo>
                    <a:pt x="55534" y="72532"/>
                  </a:lnTo>
                  <a:lnTo>
                    <a:pt x="66700" y="89148"/>
                  </a:lnTo>
                  <a:lnTo>
                    <a:pt x="83277" y="100350"/>
                  </a:lnTo>
                  <a:lnTo>
                    <a:pt x="103601" y="104458"/>
                  </a:lnTo>
                  <a:lnTo>
                    <a:pt x="123926" y="100350"/>
                  </a:lnTo>
                  <a:lnTo>
                    <a:pt x="140503" y="89148"/>
                  </a:lnTo>
                  <a:lnTo>
                    <a:pt x="151669" y="72532"/>
                  </a:lnTo>
                  <a:lnTo>
                    <a:pt x="155761" y="52184"/>
                  </a:lnTo>
                  <a:lnTo>
                    <a:pt x="151669" y="31888"/>
                  </a:lnTo>
                  <a:lnTo>
                    <a:pt x="140503" y="15298"/>
                  </a:lnTo>
                  <a:lnTo>
                    <a:pt x="123926" y="4106"/>
                  </a:lnTo>
                  <a:lnTo>
                    <a:pt x="103601" y="0"/>
                  </a:lnTo>
                  <a:close/>
                </a:path>
                <a:path w="206375" h="420370">
                  <a:moveTo>
                    <a:pt x="166157" y="222966"/>
                  </a:moveTo>
                  <a:lnTo>
                    <a:pt x="44183" y="222966"/>
                  </a:lnTo>
                  <a:lnTo>
                    <a:pt x="44183" y="420002"/>
                  </a:lnTo>
                  <a:lnTo>
                    <a:pt x="98045" y="420002"/>
                  </a:lnTo>
                  <a:lnTo>
                    <a:pt x="98045" y="328877"/>
                  </a:lnTo>
                  <a:lnTo>
                    <a:pt x="100554" y="326402"/>
                  </a:lnTo>
                  <a:lnTo>
                    <a:pt x="166157" y="326402"/>
                  </a:lnTo>
                  <a:lnTo>
                    <a:pt x="166157" y="222966"/>
                  </a:lnTo>
                  <a:close/>
                </a:path>
                <a:path w="206375" h="420370">
                  <a:moveTo>
                    <a:pt x="166157" y="326402"/>
                  </a:moveTo>
                  <a:lnTo>
                    <a:pt x="106649" y="326402"/>
                  </a:lnTo>
                  <a:lnTo>
                    <a:pt x="109159" y="328877"/>
                  </a:lnTo>
                  <a:lnTo>
                    <a:pt x="109159" y="420002"/>
                  </a:lnTo>
                  <a:lnTo>
                    <a:pt x="166157" y="420002"/>
                  </a:lnTo>
                  <a:lnTo>
                    <a:pt x="166157" y="326402"/>
                  </a:lnTo>
                  <a:close/>
                </a:path>
                <a:path w="206375" h="420370">
                  <a:moveTo>
                    <a:pt x="163468" y="118535"/>
                  </a:moveTo>
                  <a:lnTo>
                    <a:pt x="42480" y="118535"/>
                  </a:lnTo>
                  <a:lnTo>
                    <a:pt x="25974" y="121872"/>
                  </a:lnTo>
                  <a:lnTo>
                    <a:pt x="12468" y="130976"/>
                  </a:lnTo>
                  <a:lnTo>
                    <a:pt x="3348" y="144484"/>
                  </a:lnTo>
                  <a:lnTo>
                    <a:pt x="0" y="161036"/>
                  </a:lnTo>
                  <a:lnTo>
                    <a:pt x="0" y="309205"/>
                  </a:lnTo>
                  <a:lnTo>
                    <a:pt x="33159" y="309205"/>
                  </a:lnTo>
                  <a:lnTo>
                    <a:pt x="33159" y="222966"/>
                  </a:lnTo>
                  <a:lnTo>
                    <a:pt x="166157" y="222966"/>
                  </a:lnTo>
                  <a:lnTo>
                    <a:pt x="166157" y="222635"/>
                  </a:lnTo>
                  <a:lnTo>
                    <a:pt x="205949" y="222635"/>
                  </a:lnTo>
                  <a:lnTo>
                    <a:pt x="205949" y="161036"/>
                  </a:lnTo>
                  <a:lnTo>
                    <a:pt x="202601" y="144484"/>
                  </a:lnTo>
                  <a:lnTo>
                    <a:pt x="193480" y="130976"/>
                  </a:lnTo>
                  <a:lnTo>
                    <a:pt x="179974" y="121872"/>
                  </a:lnTo>
                  <a:lnTo>
                    <a:pt x="163468" y="118535"/>
                  </a:lnTo>
                  <a:close/>
                </a:path>
                <a:path w="206375" h="420370">
                  <a:moveTo>
                    <a:pt x="205949" y="222635"/>
                  </a:moveTo>
                  <a:lnTo>
                    <a:pt x="177180" y="222635"/>
                  </a:lnTo>
                  <a:lnTo>
                    <a:pt x="177180" y="309205"/>
                  </a:lnTo>
                  <a:lnTo>
                    <a:pt x="205949" y="309205"/>
                  </a:lnTo>
                  <a:lnTo>
                    <a:pt x="205949" y="2226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8957" y="4746706"/>
              <a:ext cx="111048" cy="11118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60880" y="4868607"/>
              <a:ext cx="206375" cy="301625"/>
            </a:xfrm>
            <a:custGeom>
              <a:avLst/>
              <a:gdLst/>
              <a:ahLst/>
              <a:cxnLst/>
              <a:rect l="l" t="t" r="r" b="b"/>
              <a:pathLst>
                <a:path w="206375" h="301625">
                  <a:moveTo>
                    <a:pt x="163468" y="0"/>
                  </a:moveTo>
                  <a:lnTo>
                    <a:pt x="42480" y="0"/>
                  </a:lnTo>
                  <a:lnTo>
                    <a:pt x="25974" y="3337"/>
                  </a:lnTo>
                  <a:lnTo>
                    <a:pt x="12468" y="12440"/>
                  </a:lnTo>
                  <a:lnTo>
                    <a:pt x="3348" y="25949"/>
                  </a:lnTo>
                  <a:lnTo>
                    <a:pt x="0" y="42500"/>
                  </a:lnTo>
                  <a:lnTo>
                    <a:pt x="0" y="190669"/>
                  </a:lnTo>
                  <a:lnTo>
                    <a:pt x="33159" y="190669"/>
                  </a:lnTo>
                  <a:lnTo>
                    <a:pt x="33159" y="104431"/>
                  </a:lnTo>
                  <a:lnTo>
                    <a:pt x="44183" y="104431"/>
                  </a:lnTo>
                  <a:lnTo>
                    <a:pt x="44183" y="301467"/>
                  </a:lnTo>
                  <a:lnTo>
                    <a:pt x="98045" y="301467"/>
                  </a:lnTo>
                  <a:lnTo>
                    <a:pt x="98045" y="213399"/>
                  </a:lnTo>
                  <a:lnTo>
                    <a:pt x="98045" y="210342"/>
                  </a:lnTo>
                  <a:lnTo>
                    <a:pt x="100554" y="207867"/>
                  </a:lnTo>
                  <a:lnTo>
                    <a:pt x="103601" y="207867"/>
                  </a:lnTo>
                  <a:lnTo>
                    <a:pt x="106648" y="207867"/>
                  </a:lnTo>
                  <a:lnTo>
                    <a:pt x="109158" y="210342"/>
                  </a:lnTo>
                  <a:lnTo>
                    <a:pt x="109158" y="213399"/>
                  </a:lnTo>
                  <a:lnTo>
                    <a:pt x="109158" y="301467"/>
                  </a:lnTo>
                  <a:lnTo>
                    <a:pt x="166157" y="301467"/>
                  </a:lnTo>
                  <a:lnTo>
                    <a:pt x="166157" y="104099"/>
                  </a:lnTo>
                  <a:lnTo>
                    <a:pt x="177180" y="104099"/>
                  </a:lnTo>
                  <a:lnTo>
                    <a:pt x="177180" y="190669"/>
                  </a:lnTo>
                  <a:lnTo>
                    <a:pt x="205948" y="190669"/>
                  </a:lnTo>
                  <a:lnTo>
                    <a:pt x="205948" y="42500"/>
                  </a:lnTo>
                  <a:lnTo>
                    <a:pt x="202600" y="25949"/>
                  </a:lnTo>
                  <a:lnTo>
                    <a:pt x="193480" y="12440"/>
                  </a:lnTo>
                  <a:lnTo>
                    <a:pt x="179974" y="3337"/>
                  </a:lnTo>
                  <a:lnTo>
                    <a:pt x="163468" y="0"/>
                  </a:lnTo>
                  <a:close/>
                </a:path>
              </a:pathLst>
            </a:custGeom>
            <a:ln w="6729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8878" y="4853095"/>
              <a:ext cx="225172" cy="37322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148402" y="4877124"/>
              <a:ext cx="144145" cy="293370"/>
            </a:xfrm>
            <a:custGeom>
              <a:avLst/>
              <a:gdLst/>
              <a:ahLst/>
              <a:cxnLst/>
              <a:rect l="l" t="t" r="r" b="b"/>
              <a:pathLst>
                <a:path w="144145" h="293370">
                  <a:moveTo>
                    <a:pt x="72233" y="0"/>
                  </a:moveTo>
                  <a:lnTo>
                    <a:pt x="58041" y="2863"/>
                  </a:lnTo>
                  <a:lnTo>
                    <a:pt x="46479" y="10669"/>
                  </a:lnTo>
                  <a:lnTo>
                    <a:pt x="38697" y="22242"/>
                  </a:lnTo>
                  <a:lnTo>
                    <a:pt x="35848" y="36403"/>
                  </a:lnTo>
                  <a:lnTo>
                    <a:pt x="38697" y="50602"/>
                  </a:lnTo>
                  <a:lnTo>
                    <a:pt x="46479" y="62170"/>
                  </a:lnTo>
                  <a:lnTo>
                    <a:pt x="58041" y="69955"/>
                  </a:lnTo>
                  <a:lnTo>
                    <a:pt x="72233" y="72806"/>
                  </a:lnTo>
                  <a:lnTo>
                    <a:pt x="86388" y="69955"/>
                  </a:lnTo>
                  <a:lnTo>
                    <a:pt x="97954" y="62170"/>
                  </a:lnTo>
                  <a:lnTo>
                    <a:pt x="105757" y="50602"/>
                  </a:lnTo>
                  <a:lnTo>
                    <a:pt x="108619" y="36403"/>
                  </a:lnTo>
                  <a:lnTo>
                    <a:pt x="105757" y="22242"/>
                  </a:lnTo>
                  <a:lnTo>
                    <a:pt x="97954" y="10669"/>
                  </a:lnTo>
                  <a:lnTo>
                    <a:pt x="86388" y="2863"/>
                  </a:lnTo>
                  <a:lnTo>
                    <a:pt x="72233" y="0"/>
                  </a:lnTo>
                  <a:close/>
                </a:path>
                <a:path w="144145" h="293370">
                  <a:moveTo>
                    <a:pt x="115789" y="155530"/>
                  </a:moveTo>
                  <a:lnTo>
                    <a:pt x="30739" y="155530"/>
                  </a:lnTo>
                  <a:lnTo>
                    <a:pt x="30739" y="292949"/>
                  </a:lnTo>
                  <a:lnTo>
                    <a:pt x="68380" y="292949"/>
                  </a:lnTo>
                  <a:lnTo>
                    <a:pt x="68380" y="229395"/>
                  </a:lnTo>
                  <a:lnTo>
                    <a:pt x="70082" y="227674"/>
                  </a:lnTo>
                  <a:lnTo>
                    <a:pt x="115789" y="227674"/>
                  </a:lnTo>
                  <a:lnTo>
                    <a:pt x="115789" y="155530"/>
                  </a:lnTo>
                  <a:close/>
                </a:path>
                <a:path w="144145" h="293370">
                  <a:moveTo>
                    <a:pt x="115789" y="227674"/>
                  </a:moveTo>
                  <a:lnTo>
                    <a:pt x="74295" y="227674"/>
                  </a:lnTo>
                  <a:lnTo>
                    <a:pt x="76086" y="229395"/>
                  </a:lnTo>
                  <a:lnTo>
                    <a:pt x="76086" y="292949"/>
                  </a:lnTo>
                  <a:lnTo>
                    <a:pt x="115789" y="292949"/>
                  </a:lnTo>
                  <a:lnTo>
                    <a:pt x="115789" y="227674"/>
                  </a:lnTo>
                  <a:close/>
                </a:path>
                <a:path w="144145" h="293370">
                  <a:moveTo>
                    <a:pt x="113907" y="82670"/>
                  </a:moveTo>
                  <a:lnTo>
                    <a:pt x="29574" y="82670"/>
                  </a:lnTo>
                  <a:lnTo>
                    <a:pt x="18072" y="85004"/>
                  </a:lnTo>
                  <a:lnTo>
                    <a:pt x="8670" y="91365"/>
                  </a:lnTo>
                  <a:lnTo>
                    <a:pt x="2327" y="100789"/>
                  </a:lnTo>
                  <a:lnTo>
                    <a:pt x="0" y="112312"/>
                  </a:lnTo>
                  <a:lnTo>
                    <a:pt x="0" y="215677"/>
                  </a:lnTo>
                  <a:lnTo>
                    <a:pt x="23031" y="215677"/>
                  </a:lnTo>
                  <a:lnTo>
                    <a:pt x="23031" y="155530"/>
                  </a:lnTo>
                  <a:lnTo>
                    <a:pt x="115789" y="155530"/>
                  </a:lnTo>
                  <a:lnTo>
                    <a:pt x="115789" y="155297"/>
                  </a:lnTo>
                  <a:lnTo>
                    <a:pt x="143572" y="155297"/>
                  </a:lnTo>
                  <a:lnTo>
                    <a:pt x="143572" y="112312"/>
                  </a:lnTo>
                  <a:lnTo>
                    <a:pt x="141230" y="100789"/>
                  </a:lnTo>
                  <a:lnTo>
                    <a:pt x="134856" y="91365"/>
                  </a:lnTo>
                  <a:lnTo>
                    <a:pt x="125423" y="85004"/>
                  </a:lnTo>
                  <a:lnTo>
                    <a:pt x="113907" y="82670"/>
                  </a:lnTo>
                  <a:close/>
                </a:path>
                <a:path w="144145" h="293370">
                  <a:moveTo>
                    <a:pt x="143572" y="155297"/>
                  </a:moveTo>
                  <a:lnTo>
                    <a:pt x="123497" y="155297"/>
                  </a:lnTo>
                  <a:lnTo>
                    <a:pt x="123497" y="215677"/>
                  </a:lnTo>
                  <a:lnTo>
                    <a:pt x="143572" y="215677"/>
                  </a:lnTo>
                  <a:lnTo>
                    <a:pt x="143572" y="15529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5036" y="4873760"/>
              <a:ext cx="150301" cy="29967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97906" y="4853095"/>
              <a:ext cx="231893" cy="37322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441193" y="4877124"/>
              <a:ext cx="144145" cy="293370"/>
            </a:xfrm>
            <a:custGeom>
              <a:avLst/>
              <a:gdLst/>
              <a:ahLst/>
              <a:cxnLst/>
              <a:rect l="l" t="t" r="r" b="b"/>
              <a:pathLst>
                <a:path w="144145" h="293370">
                  <a:moveTo>
                    <a:pt x="72233" y="0"/>
                  </a:moveTo>
                  <a:lnTo>
                    <a:pt x="58041" y="2863"/>
                  </a:lnTo>
                  <a:lnTo>
                    <a:pt x="46479" y="10669"/>
                  </a:lnTo>
                  <a:lnTo>
                    <a:pt x="38697" y="22242"/>
                  </a:lnTo>
                  <a:lnTo>
                    <a:pt x="35848" y="36403"/>
                  </a:lnTo>
                  <a:lnTo>
                    <a:pt x="38697" y="50602"/>
                  </a:lnTo>
                  <a:lnTo>
                    <a:pt x="46479" y="62170"/>
                  </a:lnTo>
                  <a:lnTo>
                    <a:pt x="58041" y="69955"/>
                  </a:lnTo>
                  <a:lnTo>
                    <a:pt x="72233" y="72806"/>
                  </a:lnTo>
                  <a:lnTo>
                    <a:pt x="86388" y="69955"/>
                  </a:lnTo>
                  <a:lnTo>
                    <a:pt x="97955" y="62170"/>
                  </a:lnTo>
                  <a:lnTo>
                    <a:pt x="105758" y="50602"/>
                  </a:lnTo>
                  <a:lnTo>
                    <a:pt x="108620" y="36403"/>
                  </a:lnTo>
                  <a:lnTo>
                    <a:pt x="105758" y="22242"/>
                  </a:lnTo>
                  <a:lnTo>
                    <a:pt x="97955" y="10669"/>
                  </a:lnTo>
                  <a:lnTo>
                    <a:pt x="86388" y="2863"/>
                  </a:lnTo>
                  <a:lnTo>
                    <a:pt x="72233" y="0"/>
                  </a:lnTo>
                  <a:close/>
                </a:path>
                <a:path w="144145" h="293370">
                  <a:moveTo>
                    <a:pt x="115789" y="155530"/>
                  </a:moveTo>
                  <a:lnTo>
                    <a:pt x="30740" y="155530"/>
                  </a:lnTo>
                  <a:lnTo>
                    <a:pt x="30740" y="292949"/>
                  </a:lnTo>
                  <a:lnTo>
                    <a:pt x="68380" y="292949"/>
                  </a:lnTo>
                  <a:lnTo>
                    <a:pt x="68380" y="229395"/>
                  </a:lnTo>
                  <a:lnTo>
                    <a:pt x="70083" y="227674"/>
                  </a:lnTo>
                  <a:lnTo>
                    <a:pt x="115789" y="227674"/>
                  </a:lnTo>
                  <a:lnTo>
                    <a:pt x="115789" y="155530"/>
                  </a:lnTo>
                  <a:close/>
                </a:path>
                <a:path w="144145" h="293370">
                  <a:moveTo>
                    <a:pt x="115789" y="227674"/>
                  </a:moveTo>
                  <a:lnTo>
                    <a:pt x="74295" y="227674"/>
                  </a:lnTo>
                  <a:lnTo>
                    <a:pt x="76088" y="229395"/>
                  </a:lnTo>
                  <a:lnTo>
                    <a:pt x="76088" y="292949"/>
                  </a:lnTo>
                  <a:lnTo>
                    <a:pt x="115789" y="292949"/>
                  </a:lnTo>
                  <a:lnTo>
                    <a:pt x="115789" y="227674"/>
                  </a:lnTo>
                  <a:close/>
                </a:path>
                <a:path w="144145" h="293370">
                  <a:moveTo>
                    <a:pt x="113907" y="82670"/>
                  </a:moveTo>
                  <a:lnTo>
                    <a:pt x="29574" y="82670"/>
                  </a:lnTo>
                  <a:lnTo>
                    <a:pt x="18072" y="85004"/>
                  </a:lnTo>
                  <a:lnTo>
                    <a:pt x="8670" y="91365"/>
                  </a:lnTo>
                  <a:lnTo>
                    <a:pt x="2327" y="100789"/>
                  </a:lnTo>
                  <a:lnTo>
                    <a:pt x="0" y="112312"/>
                  </a:lnTo>
                  <a:lnTo>
                    <a:pt x="0" y="215677"/>
                  </a:lnTo>
                  <a:lnTo>
                    <a:pt x="23032" y="215677"/>
                  </a:lnTo>
                  <a:lnTo>
                    <a:pt x="23032" y="155530"/>
                  </a:lnTo>
                  <a:lnTo>
                    <a:pt x="115789" y="155530"/>
                  </a:lnTo>
                  <a:lnTo>
                    <a:pt x="115789" y="155297"/>
                  </a:lnTo>
                  <a:lnTo>
                    <a:pt x="143572" y="155297"/>
                  </a:lnTo>
                  <a:lnTo>
                    <a:pt x="143572" y="112312"/>
                  </a:lnTo>
                  <a:lnTo>
                    <a:pt x="141243" y="100789"/>
                  </a:lnTo>
                  <a:lnTo>
                    <a:pt x="134890" y="91365"/>
                  </a:lnTo>
                  <a:lnTo>
                    <a:pt x="125461" y="85004"/>
                  </a:lnTo>
                  <a:lnTo>
                    <a:pt x="113907" y="82670"/>
                  </a:lnTo>
                  <a:close/>
                </a:path>
                <a:path w="144145" h="293370">
                  <a:moveTo>
                    <a:pt x="143572" y="155297"/>
                  </a:moveTo>
                  <a:lnTo>
                    <a:pt x="123497" y="155297"/>
                  </a:lnTo>
                  <a:lnTo>
                    <a:pt x="123497" y="215677"/>
                  </a:lnTo>
                  <a:lnTo>
                    <a:pt x="143572" y="215677"/>
                  </a:lnTo>
                  <a:lnTo>
                    <a:pt x="143572" y="15529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37827" y="4873760"/>
              <a:ext cx="150301" cy="29967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70196" y="5061563"/>
              <a:ext cx="231893" cy="37322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312855" y="5084293"/>
              <a:ext cx="144145" cy="293370"/>
            </a:xfrm>
            <a:custGeom>
              <a:avLst/>
              <a:gdLst/>
              <a:ahLst/>
              <a:cxnLst/>
              <a:rect l="l" t="t" r="r" b="b"/>
              <a:pathLst>
                <a:path w="144145" h="293370">
                  <a:moveTo>
                    <a:pt x="72235" y="0"/>
                  </a:moveTo>
                  <a:lnTo>
                    <a:pt x="58079" y="2862"/>
                  </a:lnTo>
                  <a:lnTo>
                    <a:pt x="46513" y="10668"/>
                  </a:lnTo>
                  <a:lnTo>
                    <a:pt x="38710" y="22245"/>
                  </a:lnTo>
                  <a:lnTo>
                    <a:pt x="35848" y="36421"/>
                  </a:lnTo>
                  <a:lnTo>
                    <a:pt x="38710" y="50595"/>
                  </a:lnTo>
                  <a:lnTo>
                    <a:pt x="46513" y="62169"/>
                  </a:lnTo>
                  <a:lnTo>
                    <a:pt x="58079" y="69972"/>
                  </a:lnTo>
                  <a:lnTo>
                    <a:pt x="72235" y="72833"/>
                  </a:lnTo>
                  <a:lnTo>
                    <a:pt x="86389" y="69972"/>
                  </a:lnTo>
                  <a:lnTo>
                    <a:pt x="97955" y="62169"/>
                  </a:lnTo>
                  <a:lnTo>
                    <a:pt x="105758" y="50595"/>
                  </a:lnTo>
                  <a:lnTo>
                    <a:pt x="108620" y="36421"/>
                  </a:lnTo>
                  <a:lnTo>
                    <a:pt x="105758" y="22245"/>
                  </a:lnTo>
                  <a:lnTo>
                    <a:pt x="97955" y="10668"/>
                  </a:lnTo>
                  <a:lnTo>
                    <a:pt x="86389" y="2862"/>
                  </a:lnTo>
                  <a:lnTo>
                    <a:pt x="72235" y="0"/>
                  </a:lnTo>
                  <a:close/>
                </a:path>
                <a:path w="144145" h="293370">
                  <a:moveTo>
                    <a:pt x="115879" y="155512"/>
                  </a:moveTo>
                  <a:lnTo>
                    <a:pt x="30829" y="155512"/>
                  </a:lnTo>
                  <a:lnTo>
                    <a:pt x="30829" y="292940"/>
                  </a:lnTo>
                  <a:lnTo>
                    <a:pt x="68380" y="292940"/>
                  </a:lnTo>
                  <a:lnTo>
                    <a:pt x="68380" y="229386"/>
                  </a:lnTo>
                  <a:lnTo>
                    <a:pt x="70083" y="227656"/>
                  </a:lnTo>
                  <a:lnTo>
                    <a:pt x="115879" y="227656"/>
                  </a:lnTo>
                  <a:lnTo>
                    <a:pt x="115879" y="155512"/>
                  </a:lnTo>
                  <a:close/>
                </a:path>
                <a:path w="144145" h="293370">
                  <a:moveTo>
                    <a:pt x="115879" y="227656"/>
                  </a:moveTo>
                  <a:lnTo>
                    <a:pt x="74385" y="227656"/>
                  </a:lnTo>
                  <a:lnTo>
                    <a:pt x="76088" y="229386"/>
                  </a:lnTo>
                  <a:lnTo>
                    <a:pt x="76088" y="292940"/>
                  </a:lnTo>
                  <a:lnTo>
                    <a:pt x="115879" y="292940"/>
                  </a:lnTo>
                  <a:lnTo>
                    <a:pt x="115879" y="227656"/>
                  </a:lnTo>
                  <a:close/>
                </a:path>
                <a:path w="144145" h="293370">
                  <a:moveTo>
                    <a:pt x="113997" y="82669"/>
                  </a:moveTo>
                  <a:lnTo>
                    <a:pt x="29574" y="82669"/>
                  </a:lnTo>
                  <a:lnTo>
                    <a:pt x="18070" y="85002"/>
                  </a:lnTo>
                  <a:lnTo>
                    <a:pt x="8668" y="91360"/>
                  </a:lnTo>
                  <a:lnTo>
                    <a:pt x="2326" y="100781"/>
                  </a:lnTo>
                  <a:lnTo>
                    <a:pt x="0" y="112303"/>
                  </a:lnTo>
                  <a:lnTo>
                    <a:pt x="0" y="215659"/>
                  </a:lnTo>
                  <a:lnTo>
                    <a:pt x="23122" y="215659"/>
                  </a:lnTo>
                  <a:lnTo>
                    <a:pt x="23122" y="155512"/>
                  </a:lnTo>
                  <a:lnTo>
                    <a:pt x="115879" y="155512"/>
                  </a:lnTo>
                  <a:lnTo>
                    <a:pt x="115879" y="155288"/>
                  </a:lnTo>
                  <a:lnTo>
                    <a:pt x="143572" y="155288"/>
                  </a:lnTo>
                  <a:lnTo>
                    <a:pt x="143572" y="112303"/>
                  </a:lnTo>
                  <a:lnTo>
                    <a:pt x="141242" y="100777"/>
                  </a:lnTo>
                  <a:lnTo>
                    <a:pt x="134896" y="91357"/>
                  </a:lnTo>
                  <a:lnTo>
                    <a:pt x="125493" y="85001"/>
                  </a:lnTo>
                  <a:lnTo>
                    <a:pt x="113997" y="82669"/>
                  </a:lnTo>
                  <a:close/>
                </a:path>
                <a:path w="144145" h="293370">
                  <a:moveTo>
                    <a:pt x="143572" y="155288"/>
                  </a:moveTo>
                  <a:lnTo>
                    <a:pt x="123587" y="155288"/>
                  </a:lnTo>
                  <a:lnTo>
                    <a:pt x="123587" y="215659"/>
                  </a:lnTo>
                  <a:lnTo>
                    <a:pt x="143572" y="215659"/>
                  </a:lnTo>
                  <a:lnTo>
                    <a:pt x="143572" y="1552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9490" y="5080928"/>
              <a:ext cx="150301" cy="29966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64432" y="4664801"/>
              <a:ext cx="1226730" cy="87085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603775" y="4692086"/>
              <a:ext cx="1143635" cy="784860"/>
            </a:xfrm>
            <a:custGeom>
              <a:avLst/>
              <a:gdLst/>
              <a:ahLst/>
              <a:cxnLst/>
              <a:rect l="l" t="t" r="r" b="b"/>
              <a:pathLst>
                <a:path w="1143634" h="784860">
                  <a:moveTo>
                    <a:pt x="0" y="784414"/>
                  </a:moveTo>
                  <a:lnTo>
                    <a:pt x="1143203" y="784414"/>
                  </a:lnTo>
                  <a:lnTo>
                    <a:pt x="1143203" y="0"/>
                  </a:lnTo>
                  <a:lnTo>
                    <a:pt x="0" y="0"/>
                  </a:lnTo>
                  <a:lnTo>
                    <a:pt x="0" y="784414"/>
                  </a:lnTo>
                  <a:close/>
                </a:path>
              </a:pathLst>
            </a:custGeom>
            <a:ln w="6730">
              <a:solidFill>
                <a:srgbClr val="C7C7C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8233567" y="5434417"/>
            <a:ext cx="520700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95"/>
              </a:spcBef>
            </a:pPr>
            <a:r>
              <a:rPr dirty="0" sz="850" spc="-20">
                <a:solidFill>
                  <a:srgbClr val="5B9BD5"/>
                </a:solidFill>
                <a:latin typeface="Calibri"/>
                <a:cs typeface="Calibri"/>
              </a:rPr>
              <a:t>A</a:t>
            </a:r>
            <a:r>
              <a:rPr dirty="0" sz="850" spc="25">
                <a:solidFill>
                  <a:srgbClr val="5B9BD5"/>
                </a:solidFill>
                <a:latin typeface="Calibri"/>
                <a:cs typeface="Calibri"/>
              </a:rPr>
              <a:t>p</a:t>
            </a:r>
            <a:r>
              <a:rPr dirty="0" sz="850" spc="-30">
                <a:solidFill>
                  <a:srgbClr val="5B9BD5"/>
                </a:solidFill>
                <a:latin typeface="Calibri"/>
                <a:cs typeface="Calibri"/>
              </a:rPr>
              <a:t>p</a:t>
            </a:r>
            <a:r>
              <a:rPr dirty="0" sz="850" spc="10">
                <a:solidFill>
                  <a:srgbClr val="5B9BD5"/>
                </a:solidFill>
                <a:latin typeface="Calibri"/>
                <a:cs typeface="Calibri"/>
              </a:rPr>
              <a:t>l</a:t>
            </a:r>
            <a:r>
              <a:rPr dirty="0" sz="850" spc="-45">
                <a:solidFill>
                  <a:srgbClr val="5B9BD5"/>
                </a:solidFill>
                <a:latin typeface="Calibri"/>
                <a:cs typeface="Calibri"/>
              </a:rPr>
              <a:t>i</a:t>
            </a:r>
            <a:r>
              <a:rPr dirty="0" sz="850" spc="5">
                <a:solidFill>
                  <a:srgbClr val="5B9BD5"/>
                </a:solidFill>
                <a:latin typeface="Calibri"/>
                <a:cs typeface="Calibri"/>
              </a:rPr>
              <a:t>c</a:t>
            </a:r>
            <a:r>
              <a:rPr dirty="0" sz="850" spc="10">
                <a:solidFill>
                  <a:srgbClr val="5B9BD5"/>
                </a:solidFill>
                <a:latin typeface="Calibri"/>
                <a:cs typeface="Calibri"/>
              </a:rPr>
              <a:t>a</a:t>
            </a:r>
            <a:r>
              <a:rPr dirty="0" sz="850" spc="-25">
                <a:solidFill>
                  <a:srgbClr val="5B9BD5"/>
                </a:solidFill>
                <a:latin typeface="Calibri"/>
                <a:cs typeface="Calibri"/>
              </a:rPr>
              <a:t>t</a:t>
            </a:r>
            <a:r>
              <a:rPr dirty="0" sz="850" spc="10">
                <a:solidFill>
                  <a:srgbClr val="5B9BD5"/>
                </a:solidFill>
                <a:latin typeface="Calibri"/>
                <a:cs typeface="Calibri"/>
              </a:rPr>
              <a:t>i</a:t>
            </a:r>
            <a:r>
              <a:rPr dirty="0" sz="850" spc="-30">
                <a:solidFill>
                  <a:srgbClr val="5B9BD5"/>
                </a:solidFill>
                <a:latin typeface="Calibri"/>
                <a:cs typeface="Calibri"/>
              </a:rPr>
              <a:t>o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n  </a:t>
            </a:r>
            <a:r>
              <a:rPr dirty="0" sz="850">
                <a:solidFill>
                  <a:srgbClr val="5B9BD5"/>
                </a:solidFill>
                <a:latin typeface="Calibri"/>
                <a:cs typeface="Calibri"/>
              </a:rPr>
              <a:t>D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e</a:t>
            </a:r>
            <a:r>
              <a:rPr dirty="0" sz="850" spc="-15">
                <a:solidFill>
                  <a:srgbClr val="5B9BD5"/>
                </a:solidFill>
                <a:latin typeface="Calibri"/>
                <a:cs typeface="Calibri"/>
              </a:rPr>
              <a:t>v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e</a:t>
            </a:r>
            <a:r>
              <a:rPr dirty="0" sz="850" spc="10">
                <a:solidFill>
                  <a:srgbClr val="5B9BD5"/>
                </a:solidFill>
                <a:latin typeface="Calibri"/>
                <a:cs typeface="Calibri"/>
              </a:rPr>
              <a:t>l</a:t>
            </a:r>
            <a:r>
              <a:rPr dirty="0" sz="850" spc="-30">
                <a:solidFill>
                  <a:srgbClr val="5B9BD5"/>
                </a:solidFill>
                <a:latin typeface="Calibri"/>
                <a:cs typeface="Calibri"/>
              </a:rPr>
              <a:t>o</a:t>
            </a:r>
            <a:r>
              <a:rPr dirty="0" sz="850" spc="25">
                <a:solidFill>
                  <a:srgbClr val="5B9BD5"/>
                </a:solidFill>
                <a:latin typeface="Calibri"/>
                <a:cs typeface="Calibri"/>
              </a:rPr>
              <a:t>p</a:t>
            </a:r>
            <a:r>
              <a:rPr dirty="0" sz="850" spc="-55">
                <a:solidFill>
                  <a:srgbClr val="5B9BD5"/>
                </a:solidFill>
                <a:latin typeface="Calibri"/>
                <a:cs typeface="Calibri"/>
              </a:rPr>
              <a:t>e</a:t>
            </a:r>
            <a:r>
              <a:rPr dirty="0" sz="850" spc="15">
                <a:solidFill>
                  <a:srgbClr val="5B9BD5"/>
                </a:solidFill>
                <a:latin typeface="Calibri"/>
                <a:cs typeface="Calibri"/>
              </a:rPr>
              <a:t>r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s</a:t>
            </a:r>
            <a:endParaRPr sz="8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30150" y="5152649"/>
            <a:ext cx="47434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95"/>
              </a:spcBef>
            </a:pPr>
            <a:r>
              <a:rPr dirty="0" sz="850" spc="-10">
                <a:solidFill>
                  <a:srgbClr val="5B9BD5"/>
                </a:solidFill>
                <a:latin typeface="Calibri"/>
                <a:cs typeface="Calibri"/>
              </a:rPr>
              <a:t>Lead 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dirty="0" sz="850">
                <a:solidFill>
                  <a:srgbClr val="5B9BD5"/>
                </a:solidFill>
                <a:latin typeface="Calibri"/>
                <a:cs typeface="Calibri"/>
              </a:rPr>
              <a:t>D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e</a:t>
            </a:r>
            <a:r>
              <a:rPr dirty="0" sz="850" spc="-20">
                <a:solidFill>
                  <a:srgbClr val="5B9BD5"/>
                </a:solidFill>
                <a:latin typeface="Calibri"/>
                <a:cs typeface="Calibri"/>
              </a:rPr>
              <a:t>v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e</a:t>
            </a:r>
            <a:r>
              <a:rPr dirty="0" sz="850" spc="10">
                <a:solidFill>
                  <a:srgbClr val="5B9BD5"/>
                </a:solidFill>
                <a:latin typeface="Calibri"/>
                <a:cs typeface="Calibri"/>
              </a:rPr>
              <a:t>l</a:t>
            </a:r>
            <a:r>
              <a:rPr dirty="0" sz="850" spc="-30">
                <a:solidFill>
                  <a:srgbClr val="5B9BD5"/>
                </a:solidFill>
                <a:latin typeface="Calibri"/>
                <a:cs typeface="Calibri"/>
              </a:rPr>
              <a:t>o</a:t>
            </a:r>
            <a:r>
              <a:rPr dirty="0" sz="850" spc="25">
                <a:solidFill>
                  <a:srgbClr val="5B9BD5"/>
                </a:solidFill>
                <a:latin typeface="Calibri"/>
                <a:cs typeface="Calibri"/>
              </a:rPr>
              <a:t>p</a:t>
            </a:r>
            <a:r>
              <a:rPr dirty="0" sz="850" spc="-55">
                <a:solidFill>
                  <a:srgbClr val="5B9BD5"/>
                </a:solidFill>
                <a:latin typeface="Calibri"/>
                <a:cs typeface="Calibri"/>
              </a:rPr>
              <a:t>e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r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993088" y="4118480"/>
            <a:ext cx="63500" cy="837565"/>
            <a:chOff x="7993088" y="4118480"/>
            <a:chExt cx="63500" cy="837565"/>
          </a:xfrm>
        </p:grpSpPr>
        <p:sp>
          <p:nvSpPr>
            <p:cNvPr id="41" name="object 41"/>
            <p:cNvSpPr/>
            <p:nvPr/>
          </p:nvSpPr>
          <p:spPr>
            <a:xfrm>
              <a:off x="8024231" y="4169232"/>
              <a:ext cx="0" cy="320675"/>
            </a:xfrm>
            <a:custGeom>
              <a:avLst/>
              <a:gdLst/>
              <a:ahLst/>
              <a:cxnLst/>
              <a:rect l="l" t="t" r="r" b="b"/>
              <a:pathLst>
                <a:path w="0" h="320675">
                  <a:moveTo>
                    <a:pt x="0" y="0"/>
                  </a:moveTo>
                  <a:lnTo>
                    <a:pt x="0" y="320098"/>
                  </a:lnTo>
                </a:path>
              </a:pathLst>
            </a:custGeom>
            <a:ln w="9768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993088" y="41184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546" y="0"/>
                  </a:moveTo>
                  <a:lnTo>
                    <a:pt x="0" y="63033"/>
                  </a:lnTo>
                  <a:lnTo>
                    <a:pt x="63092" y="63122"/>
                  </a:lnTo>
                  <a:lnTo>
                    <a:pt x="3154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024231" y="4575406"/>
              <a:ext cx="0" cy="375920"/>
            </a:xfrm>
            <a:custGeom>
              <a:avLst/>
              <a:gdLst/>
              <a:ahLst/>
              <a:cxnLst/>
              <a:rect l="l" t="t" r="r" b="b"/>
              <a:pathLst>
                <a:path w="0" h="375920">
                  <a:moveTo>
                    <a:pt x="0" y="0"/>
                  </a:moveTo>
                  <a:lnTo>
                    <a:pt x="0" y="375330"/>
                  </a:lnTo>
                </a:path>
              </a:pathLst>
            </a:custGeom>
            <a:ln w="9768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7904838" y="4472146"/>
            <a:ext cx="252095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 spc="5">
                <a:solidFill>
                  <a:srgbClr val="4F88BB"/>
                </a:solidFill>
                <a:latin typeface="Calibri"/>
                <a:cs typeface="Calibri"/>
              </a:rPr>
              <a:t>commit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335171" y="3903107"/>
            <a:ext cx="63500" cy="1052830"/>
            <a:chOff x="8335171" y="3903107"/>
            <a:chExt cx="63500" cy="1052830"/>
          </a:xfrm>
        </p:grpSpPr>
        <p:sp>
          <p:nvSpPr>
            <p:cNvPr id="46" name="object 46"/>
            <p:cNvSpPr/>
            <p:nvPr/>
          </p:nvSpPr>
          <p:spPr>
            <a:xfrm>
              <a:off x="8366314" y="3953859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w="0" h="996950">
                  <a:moveTo>
                    <a:pt x="0" y="513860"/>
                  </a:moveTo>
                  <a:lnTo>
                    <a:pt x="0" y="996877"/>
                  </a:lnTo>
                </a:path>
                <a:path w="0" h="996950">
                  <a:moveTo>
                    <a:pt x="0" y="0"/>
                  </a:moveTo>
                  <a:lnTo>
                    <a:pt x="0" y="427784"/>
                  </a:lnTo>
                </a:path>
              </a:pathLst>
            </a:custGeom>
            <a:ln w="9768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335171" y="390310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636" y="0"/>
                  </a:moveTo>
                  <a:lnTo>
                    <a:pt x="0" y="63124"/>
                  </a:lnTo>
                  <a:lnTo>
                    <a:pt x="63093" y="63212"/>
                  </a:lnTo>
                  <a:lnTo>
                    <a:pt x="3163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8110249" y="4364280"/>
            <a:ext cx="524510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 spc="30">
                <a:solidFill>
                  <a:srgbClr val="4F88BB"/>
                </a:solidFill>
                <a:latin typeface="Calibri"/>
                <a:cs typeface="Calibri"/>
              </a:rPr>
              <a:t>P</a:t>
            </a:r>
            <a:r>
              <a:rPr dirty="0" sz="550" spc="-30">
                <a:solidFill>
                  <a:srgbClr val="4F88BB"/>
                </a:solidFill>
                <a:latin typeface="Calibri"/>
                <a:cs typeface="Calibri"/>
              </a:rPr>
              <a:t>u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l</a:t>
            </a:r>
            <a:r>
              <a:rPr dirty="0" sz="550" spc="5">
                <a:solidFill>
                  <a:srgbClr val="4F88BB"/>
                </a:solidFill>
                <a:latin typeface="Calibri"/>
                <a:cs typeface="Calibri"/>
              </a:rPr>
              <a:t>l</a:t>
            </a:r>
            <a:r>
              <a:rPr dirty="0" sz="550" spc="-50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R</a:t>
            </a:r>
            <a:r>
              <a:rPr dirty="0" sz="550" spc="40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550" spc="-30">
                <a:solidFill>
                  <a:srgbClr val="4F88BB"/>
                </a:solidFill>
                <a:latin typeface="Calibri"/>
                <a:cs typeface="Calibri"/>
              </a:rPr>
              <a:t>q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u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s</a:t>
            </a:r>
            <a:r>
              <a:rPr dirty="0" sz="550" spc="10">
                <a:solidFill>
                  <a:srgbClr val="4F88BB"/>
                </a:solidFill>
                <a:latin typeface="Calibri"/>
                <a:cs typeface="Calibri"/>
              </a:rPr>
              <a:t>t</a:t>
            </a:r>
            <a:r>
              <a:rPr dirty="0" sz="550" spc="10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 spc="-5">
                <a:solidFill>
                  <a:srgbClr val="4F88BB"/>
                </a:solidFill>
                <a:latin typeface="Calibri"/>
                <a:cs typeface="Calibri"/>
              </a:rPr>
              <a:t>(</a:t>
            </a:r>
            <a:r>
              <a:rPr dirty="0" sz="550" spc="30">
                <a:solidFill>
                  <a:srgbClr val="4F88BB"/>
                </a:solidFill>
                <a:latin typeface="Calibri"/>
                <a:cs typeface="Calibri"/>
              </a:rPr>
              <a:t>P</a:t>
            </a:r>
            <a:r>
              <a:rPr dirty="0" sz="550" spc="-25">
                <a:solidFill>
                  <a:srgbClr val="4F88BB"/>
                </a:solidFill>
                <a:latin typeface="Calibri"/>
                <a:cs typeface="Calibri"/>
              </a:rPr>
              <a:t>R</a:t>
            </a:r>
            <a:r>
              <a:rPr dirty="0" sz="550" spc="5">
                <a:solidFill>
                  <a:srgbClr val="4F88BB"/>
                </a:solidFill>
                <a:latin typeface="Calibri"/>
                <a:cs typeface="Calibri"/>
              </a:rPr>
              <a:t>)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907232" y="2929762"/>
            <a:ext cx="924560" cy="1025525"/>
            <a:chOff x="7907232" y="2929762"/>
            <a:chExt cx="924560" cy="1025525"/>
          </a:xfrm>
        </p:grpSpPr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6588" y="3703112"/>
              <a:ext cx="258780" cy="25217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277186" y="3723780"/>
              <a:ext cx="179705" cy="179705"/>
            </a:xfrm>
            <a:custGeom>
              <a:avLst/>
              <a:gdLst/>
              <a:ahLst/>
              <a:cxnLst/>
              <a:rect l="l" t="t" r="r" b="b"/>
              <a:pathLst>
                <a:path w="179704" h="179704">
                  <a:moveTo>
                    <a:pt x="89621" y="0"/>
                  </a:moveTo>
                  <a:lnTo>
                    <a:pt x="54709" y="7049"/>
                  </a:lnTo>
                  <a:lnTo>
                    <a:pt x="26225" y="26271"/>
                  </a:lnTo>
                  <a:lnTo>
                    <a:pt x="7033" y="54772"/>
                  </a:lnTo>
                  <a:lnTo>
                    <a:pt x="0" y="89663"/>
                  </a:lnTo>
                  <a:lnTo>
                    <a:pt x="7033" y="124591"/>
                  </a:lnTo>
                  <a:lnTo>
                    <a:pt x="26225" y="153088"/>
                  </a:lnTo>
                  <a:lnTo>
                    <a:pt x="54709" y="172289"/>
                  </a:lnTo>
                  <a:lnTo>
                    <a:pt x="89621" y="179326"/>
                  </a:lnTo>
                  <a:lnTo>
                    <a:pt x="124494" y="172289"/>
                  </a:lnTo>
                  <a:lnTo>
                    <a:pt x="152982" y="153088"/>
                  </a:lnTo>
                  <a:lnTo>
                    <a:pt x="172195" y="124591"/>
                  </a:lnTo>
                  <a:lnTo>
                    <a:pt x="179241" y="89663"/>
                  </a:lnTo>
                  <a:lnTo>
                    <a:pt x="172195" y="54772"/>
                  </a:lnTo>
                  <a:lnTo>
                    <a:pt x="152982" y="26271"/>
                  </a:lnTo>
                  <a:lnTo>
                    <a:pt x="124494" y="7049"/>
                  </a:lnTo>
                  <a:lnTo>
                    <a:pt x="89621" y="0"/>
                  </a:lnTo>
                  <a:close/>
                </a:path>
              </a:pathLst>
            </a:custGeom>
            <a:solidFill>
              <a:srgbClr val="ED7D31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07232" y="2929762"/>
              <a:ext cx="924170" cy="50772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947560" y="2957513"/>
              <a:ext cx="838835" cy="420370"/>
            </a:xfrm>
            <a:custGeom>
              <a:avLst/>
              <a:gdLst/>
              <a:ahLst/>
              <a:cxnLst/>
              <a:rect l="l" t="t" r="r" b="b"/>
              <a:pathLst>
                <a:path w="838834" h="420370">
                  <a:moveTo>
                    <a:pt x="754518" y="0"/>
                  </a:moveTo>
                  <a:lnTo>
                    <a:pt x="83886" y="0"/>
                  </a:lnTo>
                  <a:lnTo>
                    <a:pt x="51231" y="6593"/>
                  </a:lnTo>
                  <a:lnTo>
                    <a:pt x="24567" y="24567"/>
                  </a:lnTo>
                  <a:lnTo>
                    <a:pt x="6591" y="51218"/>
                  </a:lnTo>
                  <a:lnTo>
                    <a:pt x="0" y="83836"/>
                  </a:lnTo>
                  <a:lnTo>
                    <a:pt x="0" y="336149"/>
                  </a:lnTo>
                  <a:lnTo>
                    <a:pt x="6591" y="368767"/>
                  </a:lnTo>
                  <a:lnTo>
                    <a:pt x="24567" y="395417"/>
                  </a:lnTo>
                  <a:lnTo>
                    <a:pt x="51231" y="413392"/>
                  </a:lnTo>
                  <a:lnTo>
                    <a:pt x="83886" y="419985"/>
                  </a:lnTo>
                  <a:lnTo>
                    <a:pt x="754518" y="419985"/>
                  </a:lnTo>
                  <a:lnTo>
                    <a:pt x="787173" y="413392"/>
                  </a:lnTo>
                  <a:lnTo>
                    <a:pt x="813836" y="395417"/>
                  </a:lnTo>
                  <a:lnTo>
                    <a:pt x="831813" y="368767"/>
                  </a:lnTo>
                  <a:lnTo>
                    <a:pt x="838404" y="336149"/>
                  </a:lnTo>
                  <a:lnTo>
                    <a:pt x="838404" y="83836"/>
                  </a:lnTo>
                  <a:lnTo>
                    <a:pt x="831813" y="51218"/>
                  </a:lnTo>
                  <a:lnTo>
                    <a:pt x="813836" y="24567"/>
                  </a:lnTo>
                  <a:lnTo>
                    <a:pt x="787173" y="6593"/>
                  </a:lnTo>
                  <a:lnTo>
                    <a:pt x="75451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947561" y="2957514"/>
              <a:ext cx="838835" cy="420370"/>
            </a:xfrm>
            <a:custGeom>
              <a:avLst/>
              <a:gdLst/>
              <a:ahLst/>
              <a:cxnLst/>
              <a:rect l="l" t="t" r="r" b="b"/>
              <a:pathLst>
                <a:path w="838834" h="420370">
                  <a:moveTo>
                    <a:pt x="83885" y="419984"/>
                  </a:moveTo>
                  <a:lnTo>
                    <a:pt x="754518" y="419984"/>
                  </a:lnTo>
                  <a:lnTo>
                    <a:pt x="787172" y="413391"/>
                  </a:lnTo>
                  <a:lnTo>
                    <a:pt x="813835" y="395417"/>
                  </a:lnTo>
                  <a:lnTo>
                    <a:pt x="831811" y="368767"/>
                  </a:lnTo>
                  <a:lnTo>
                    <a:pt x="838403" y="336149"/>
                  </a:lnTo>
                  <a:lnTo>
                    <a:pt x="838403" y="83835"/>
                  </a:lnTo>
                  <a:lnTo>
                    <a:pt x="831811" y="51217"/>
                  </a:lnTo>
                  <a:lnTo>
                    <a:pt x="813835" y="24567"/>
                  </a:lnTo>
                  <a:lnTo>
                    <a:pt x="787172" y="6593"/>
                  </a:lnTo>
                  <a:lnTo>
                    <a:pt x="754518" y="0"/>
                  </a:lnTo>
                  <a:lnTo>
                    <a:pt x="83885" y="0"/>
                  </a:lnTo>
                  <a:lnTo>
                    <a:pt x="51230" y="6593"/>
                  </a:lnTo>
                  <a:lnTo>
                    <a:pt x="24567" y="24567"/>
                  </a:lnTo>
                  <a:lnTo>
                    <a:pt x="6591" y="51217"/>
                  </a:lnTo>
                  <a:lnTo>
                    <a:pt x="0" y="83835"/>
                  </a:lnTo>
                  <a:lnTo>
                    <a:pt x="0" y="336149"/>
                  </a:lnTo>
                  <a:lnTo>
                    <a:pt x="6591" y="368767"/>
                  </a:lnTo>
                  <a:lnTo>
                    <a:pt x="24567" y="395417"/>
                  </a:lnTo>
                  <a:lnTo>
                    <a:pt x="51230" y="413391"/>
                  </a:lnTo>
                  <a:lnTo>
                    <a:pt x="83885" y="419984"/>
                  </a:lnTo>
                  <a:close/>
                </a:path>
              </a:pathLst>
            </a:custGeom>
            <a:ln w="6730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8121989" y="3044251"/>
            <a:ext cx="499109" cy="2197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250" spc="20">
                <a:solidFill>
                  <a:srgbClr val="FEFFFF"/>
                </a:solidFill>
                <a:latin typeface="Calibri"/>
                <a:cs typeface="Calibri"/>
              </a:rPr>
              <a:t>J</a:t>
            </a:r>
            <a:r>
              <a:rPr dirty="0" sz="1250" spc="10">
                <a:solidFill>
                  <a:srgbClr val="FEFFFF"/>
                </a:solidFill>
                <a:latin typeface="Calibri"/>
                <a:cs typeface="Calibri"/>
              </a:rPr>
              <a:t>e</a:t>
            </a:r>
            <a:r>
              <a:rPr dirty="0" sz="1250" spc="-20">
                <a:solidFill>
                  <a:srgbClr val="FEFFFF"/>
                </a:solidFill>
                <a:latin typeface="Calibri"/>
                <a:cs typeface="Calibri"/>
              </a:rPr>
              <a:t>n</a:t>
            </a:r>
            <a:r>
              <a:rPr dirty="0" sz="1250" spc="10">
                <a:solidFill>
                  <a:srgbClr val="FEFFFF"/>
                </a:solidFill>
                <a:latin typeface="Calibri"/>
                <a:cs typeface="Calibri"/>
              </a:rPr>
              <a:t>k</a:t>
            </a:r>
            <a:r>
              <a:rPr dirty="0" sz="1250" spc="25">
                <a:solidFill>
                  <a:srgbClr val="FEFFFF"/>
                </a:solidFill>
                <a:latin typeface="Calibri"/>
                <a:cs typeface="Calibri"/>
              </a:rPr>
              <a:t>i</a:t>
            </a:r>
            <a:r>
              <a:rPr dirty="0" sz="1250" spc="-25">
                <a:solidFill>
                  <a:srgbClr val="FEFFFF"/>
                </a:solidFill>
                <a:latin typeface="Calibri"/>
                <a:cs typeface="Calibri"/>
              </a:rPr>
              <a:t>n</a:t>
            </a:r>
            <a:r>
              <a:rPr dirty="0" sz="1250" spc="5">
                <a:solidFill>
                  <a:srgbClr val="FEFFFF"/>
                </a:solidFill>
                <a:latin typeface="Calibri"/>
                <a:cs typeface="Calibri"/>
              </a:rPr>
              <a:t>s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335261" y="3377498"/>
            <a:ext cx="63500" cy="351155"/>
            <a:chOff x="8335261" y="3377498"/>
            <a:chExt cx="63500" cy="351155"/>
          </a:xfrm>
        </p:grpSpPr>
        <p:sp>
          <p:nvSpPr>
            <p:cNvPr id="57" name="object 57"/>
            <p:cNvSpPr/>
            <p:nvPr/>
          </p:nvSpPr>
          <p:spPr>
            <a:xfrm>
              <a:off x="8366807" y="3432731"/>
              <a:ext cx="0" cy="291465"/>
            </a:xfrm>
            <a:custGeom>
              <a:avLst/>
              <a:gdLst/>
              <a:ahLst/>
              <a:cxnLst/>
              <a:rect l="l" t="t" r="r" b="b"/>
              <a:pathLst>
                <a:path w="0" h="291464">
                  <a:moveTo>
                    <a:pt x="0" y="160946"/>
                  </a:moveTo>
                  <a:lnTo>
                    <a:pt x="0" y="291048"/>
                  </a:lnTo>
                </a:path>
                <a:path w="0" h="291464">
                  <a:moveTo>
                    <a:pt x="0" y="0"/>
                  </a:moveTo>
                  <a:lnTo>
                    <a:pt x="0" y="74869"/>
                  </a:lnTo>
                </a:path>
              </a:pathLst>
            </a:custGeom>
            <a:ln w="8962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335261" y="3377498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546" y="0"/>
                  </a:moveTo>
                  <a:lnTo>
                    <a:pt x="0" y="63122"/>
                  </a:lnTo>
                  <a:lnTo>
                    <a:pt x="63093" y="63122"/>
                  </a:lnTo>
                  <a:lnTo>
                    <a:pt x="3154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8129517" y="3488669"/>
            <a:ext cx="483870" cy="1149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50">
                <a:solidFill>
                  <a:srgbClr val="4F88BB"/>
                </a:solidFill>
                <a:latin typeface="Calibri"/>
                <a:cs typeface="Calibri"/>
              </a:rPr>
              <a:t>Triggers</a:t>
            </a:r>
            <a:r>
              <a:rPr dirty="0" sz="550" spc="-20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>
                <a:solidFill>
                  <a:srgbClr val="4F88BB"/>
                </a:solidFill>
                <a:latin typeface="Calibri"/>
                <a:cs typeface="Calibri"/>
              </a:rPr>
              <a:t>Testing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097617" y="2411955"/>
            <a:ext cx="1173480" cy="1577340"/>
            <a:chOff x="5097617" y="2411955"/>
            <a:chExt cx="1173480" cy="1577340"/>
          </a:xfrm>
        </p:grpSpPr>
        <p:sp>
          <p:nvSpPr>
            <p:cNvPr id="61" name="object 61"/>
            <p:cNvSpPr/>
            <p:nvPr/>
          </p:nvSpPr>
          <p:spPr>
            <a:xfrm>
              <a:off x="5949643" y="3957623"/>
              <a:ext cx="266700" cy="5715"/>
            </a:xfrm>
            <a:custGeom>
              <a:avLst/>
              <a:gdLst/>
              <a:ahLst/>
              <a:cxnLst/>
              <a:rect l="l" t="t" r="r" b="b"/>
              <a:pathLst>
                <a:path w="266700" h="5714">
                  <a:moveTo>
                    <a:pt x="0" y="5469"/>
                  </a:moveTo>
                  <a:lnTo>
                    <a:pt x="266084" y="0"/>
                  </a:lnTo>
                </a:path>
              </a:pathLst>
            </a:custGeom>
            <a:ln w="8966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207213" y="3926151"/>
              <a:ext cx="64135" cy="63500"/>
            </a:xfrm>
            <a:custGeom>
              <a:avLst/>
              <a:gdLst/>
              <a:ahLst/>
              <a:cxnLst/>
              <a:rect l="l" t="t" r="r" b="b"/>
              <a:pathLst>
                <a:path w="64135" h="63500">
                  <a:moveTo>
                    <a:pt x="0" y="0"/>
                  </a:moveTo>
                  <a:lnTo>
                    <a:pt x="1254" y="63122"/>
                  </a:lnTo>
                  <a:lnTo>
                    <a:pt x="63720" y="3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97617" y="2411955"/>
              <a:ext cx="917448" cy="71618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135930" y="2439884"/>
              <a:ext cx="838835" cy="629285"/>
            </a:xfrm>
            <a:custGeom>
              <a:avLst/>
              <a:gdLst/>
              <a:ahLst/>
              <a:cxnLst/>
              <a:rect l="l" t="t" r="r" b="b"/>
              <a:pathLst>
                <a:path w="838835" h="629285">
                  <a:moveTo>
                    <a:pt x="754472" y="0"/>
                  </a:moveTo>
                  <a:lnTo>
                    <a:pt x="83831" y="0"/>
                  </a:lnTo>
                  <a:lnTo>
                    <a:pt x="51200" y="6594"/>
                  </a:lnTo>
                  <a:lnTo>
                    <a:pt x="24554" y="24579"/>
                  </a:lnTo>
                  <a:lnTo>
                    <a:pt x="6588" y="51255"/>
                  </a:lnTo>
                  <a:lnTo>
                    <a:pt x="0" y="83925"/>
                  </a:lnTo>
                  <a:lnTo>
                    <a:pt x="0" y="545245"/>
                  </a:lnTo>
                  <a:lnTo>
                    <a:pt x="6588" y="577863"/>
                  </a:lnTo>
                  <a:lnTo>
                    <a:pt x="24554" y="604513"/>
                  </a:lnTo>
                  <a:lnTo>
                    <a:pt x="51200" y="622488"/>
                  </a:lnTo>
                  <a:lnTo>
                    <a:pt x="83831" y="629081"/>
                  </a:lnTo>
                  <a:lnTo>
                    <a:pt x="754472" y="629081"/>
                  </a:lnTo>
                  <a:lnTo>
                    <a:pt x="787127" y="622488"/>
                  </a:lnTo>
                  <a:lnTo>
                    <a:pt x="813791" y="604513"/>
                  </a:lnTo>
                  <a:lnTo>
                    <a:pt x="831767" y="577863"/>
                  </a:lnTo>
                  <a:lnTo>
                    <a:pt x="838358" y="545245"/>
                  </a:lnTo>
                  <a:lnTo>
                    <a:pt x="838358" y="83925"/>
                  </a:lnTo>
                  <a:lnTo>
                    <a:pt x="831767" y="51255"/>
                  </a:lnTo>
                  <a:lnTo>
                    <a:pt x="813791" y="24579"/>
                  </a:lnTo>
                  <a:lnTo>
                    <a:pt x="787127" y="6594"/>
                  </a:lnTo>
                  <a:lnTo>
                    <a:pt x="75447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135930" y="2439885"/>
              <a:ext cx="838835" cy="629285"/>
            </a:xfrm>
            <a:custGeom>
              <a:avLst/>
              <a:gdLst/>
              <a:ahLst/>
              <a:cxnLst/>
              <a:rect l="l" t="t" r="r" b="b"/>
              <a:pathLst>
                <a:path w="838835" h="629285">
                  <a:moveTo>
                    <a:pt x="83831" y="629080"/>
                  </a:moveTo>
                  <a:lnTo>
                    <a:pt x="754473" y="629080"/>
                  </a:lnTo>
                  <a:lnTo>
                    <a:pt x="787127" y="622487"/>
                  </a:lnTo>
                  <a:lnTo>
                    <a:pt x="813791" y="604512"/>
                  </a:lnTo>
                  <a:lnTo>
                    <a:pt x="831767" y="577863"/>
                  </a:lnTo>
                  <a:lnTo>
                    <a:pt x="838358" y="545245"/>
                  </a:lnTo>
                  <a:lnTo>
                    <a:pt x="838358" y="83925"/>
                  </a:lnTo>
                  <a:lnTo>
                    <a:pt x="831767" y="51255"/>
                  </a:lnTo>
                  <a:lnTo>
                    <a:pt x="813791" y="24579"/>
                  </a:lnTo>
                  <a:lnTo>
                    <a:pt x="787127" y="6594"/>
                  </a:lnTo>
                  <a:lnTo>
                    <a:pt x="754473" y="0"/>
                  </a:lnTo>
                  <a:lnTo>
                    <a:pt x="83831" y="0"/>
                  </a:lnTo>
                  <a:lnTo>
                    <a:pt x="51200" y="6594"/>
                  </a:lnTo>
                  <a:lnTo>
                    <a:pt x="24553" y="24579"/>
                  </a:lnTo>
                  <a:lnTo>
                    <a:pt x="6587" y="51255"/>
                  </a:lnTo>
                  <a:lnTo>
                    <a:pt x="0" y="83925"/>
                  </a:lnTo>
                  <a:lnTo>
                    <a:pt x="0" y="545245"/>
                  </a:lnTo>
                  <a:lnTo>
                    <a:pt x="6587" y="577863"/>
                  </a:lnTo>
                  <a:lnTo>
                    <a:pt x="24553" y="604512"/>
                  </a:lnTo>
                  <a:lnTo>
                    <a:pt x="51200" y="622487"/>
                  </a:lnTo>
                  <a:lnTo>
                    <a:pt x="83831" y="629080"/>
                  </a:lnTo>
                  <a:close/>
                </a:path>
              </a:pathLst>
            </a:custGeom>
            <a:ln w="6730">
              <a:solidFill>
                <a:srgbClr val="C8C8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5311881" y="2533616"/>
            <a:ext cx="485775" cy="4140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1250" spc="5">
                <a:solidFill>
                  <a:srgbClr val="FEFFFF"/>
                </a:solidFill>
                <a:latin typeface="Calibri"/>
                <a:cs typeface="Calibri"/>
              </a:rPr>
              <a:t>Docker</a:t>
            </a:r>
            <a:endParaRPr sz="1250">
              <a:latin typeface="Calibri"/>
              <a:cs typeface="Calibri"/>
            </a:endParaRPr>
          </a:p>
          <a:p>
            <a:pPr algn="ctr" marL="5715">
              <a:lnSpc>
                <a:spcPct val="100000"/>
              </a:lnSpc>
              <a:spcBef>
                <a:spcPts val="25"/>
              </a:spcBef>
            </a:pPr>
            <a:r>
              <a:rPr dirty="0" sz="1250" spc="15">
                <a:solidFill>
                  <a:srgbClr val="FEFFFF"/>
                </a:solidFill>
                <a:latin typeface="Calibri"/>
                <a:cs typeface="Calibri"/>
              </a:rPr>
              <a:t>Hub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5969526" y="2749663"/>
            <a:ext cx="1363345" cy="775335"/>
            <a:chOff x="5969526" y="2749663"/>
            <a:chExt cx="1363345" cy="775335"/>
          </a:xfrm>
        </p:grpSpPr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33562" y="2923038"/>
              <a:ext cx="1098931" cy="60186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270935" y="2948278"/>
              <a:ext cx="1016635" cy="518159"/>
            </a:xfrm>
            <a:custGeom>
              <a:avLst/>
              <a:gdLst/>
              <a:ahLst/>
              <a:cxnLst/>
              <a:rect l="l" t="t" r="r" b="b"/>
              <a:pathLst>
                <a:path w="1016634" h="518160">
                  <a:moveTo>
                    <a:pt x="914490" y="0"/>
                  </a:moveTo>
                  <a:lnTo>
                    <a:pt x="101629" y="0"/>
                  </a:lnTo>
                  <a:lnTo>
                    <a:pt x="62043" y="7980"/>
                  </a:lnTo>
                  <a:lnTo>
                    <a:pt x="29742" y="29746"/>
                  </a:lnTo>
                  <a:lnTo>
                    <a:pt x="7977" y="62036"/>
                  </a:lnTo>
                  <a:lnTo>
                    <a:pt x="0" y="101589"/>
                  </a:lnTo>
                  <a:lnTo>
                    <a:pt x="0" y="416129"/>
                  </a:lnTo>
                  <a:lnTo>
                    <a:pt x="7977" y="455696"/>
                  </a:lnTo>
                  <a:lnTo>
                    <a:pt x="29742" y="488017"/>
                  </a:lnTo>
                  <a:lnTo>
                    <a:pt x="62043" y="509814"/>
                  </a:lnTo>
                  <a:lnTo>
                    <a:pt x="101629" y="517808"/>
                  </a:lnTo>
                  <a:lnTo>
                    <a:pt x="914490" y="517808"/>
                  </a:lnTo>
                  <a:lnTo>
                    <a:pt x="954076" y="509814"/>
                  </a:lnTo>
                  <a:lnTo>
                    <a:pt x="986377" y="488017"/>
                  </a:lnTo>
                  <a:lnTo>
                    <a:pt x="1008142" y="455696"/>
                  </a:lnTo>
                  <a:lnTo>
                    <a:pt x="1016120" y="416129"/>
                  </a:lnTo>
                  <a:lnTo>
                    <a:pt x="1016120" y="101589"/>
                  </a:lnTo>
                  <a:lnTo>
                    <a:pt x="1008142" y="62036"/>
                  </a:lnTo>
                  <a:lnTo>
                    <a:pt x="986377" y="29746"/>
                  </a:lnTo>
                  <a:lnTo>
                    <a:pt x="954076" y="7980"/>
                  </a:lnTo>
                  <a:lnTo>
                    <a:pt x="914490" y="0"/>
                  </a:lnTo>
                  <a:close/>
                </a:path>
              </a:pathLst>
            </a:custGeom>
            <a:solidFill>
              <a:srgbClr val="629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270933" y="2948278"/>
              <a:ext cx="1016635" cy="518159"/>
            </a:xfrm>
            <a:custGeom>
              <a:avLst/>
              <a:gdLst/>
              <a:ahLst/>
              <a:cxnLst/>
              <a:rect l="l" t="t" r="r" b="b"/>
              <a:pathLst>
                <a:path w="1016634" h="518160">
                  <a:moveTo>
                    <a:pt x="101630" y="517808"/>
                  </a:moveTo>
                  <a:lnTo>
                    <a:pt x="914491" y="517808"/>
                  </a:lnTo>
                  <a:lnTo>
                    <a:pt x="954077" y="509814"/>
                  </a:lnTo>
                  <a:lnTo>
                    <a:pt x="986378" y="488017"/>
                  </a:lnTo>
                  <a:lnTo>
                    <a:pt x="1008143" y="455696"/>
                  </a:lnTo>
                  <a:lnTo>
                    <a:pt x="1016121" y="416129"/>
                  </a:lnTo>
                  <a:lnTo>
                    <a:pt x="1016121" y="101589"/>
                  </a:lnTo>
                  <a:lnTo>
                    <a:pt x="1008143" y="62036"/>
                  </a:lnTo>
                  <a:lnTo>
                    <a:pt x="986378" y="29745"/>
                  </a:lnTo>
                  <a:lnTo>
                    <a:pt x="954077" y="7980"/>
                  </a:lnTo>
                  <a:lnTo>
                    <a:pt x="914491" y="0"/>
                  </a:lnTo>
                  <a:lnTo>
                    <a:pt x="101630" y="0"/>
                  </a:lnTo>
                  <a:lnTo>
                    <a:pt x="62044" y="7980"/>
                  </a:lnTo>
                  <a:lnTo>
                    <a:pt x="29742" y="29745"/>
                  </a:lnTo>
                  <a:lnTo>
                    <a:pt x="7977" y="62036"/>
                  </a:lnTo>
                  <a:lnTo>
                    <a:pt x="0" y="101589"/>
                  </a:lnTo>
                  <a:lnTo>
                    <a:pt x="0" y="416129"/>
                  </a:lnTo>
                  <a:lnTo>
                    <a:pt x="7977" y="455696"/>
                  </a:lnTo>
                  <a:lnTo>
                    <a:pt x="29742" y="488017"/>
                  </a:lnTo>
                  <a:lnTo>
                    <a:pt x="62044" y="509814"/>
                  </a:lnTo>
                  <a:lnTo>
                    <a:pt x="101630" y="517808"/>
                  </a:lnTo>
                  <a:close/>
                </a:path>
              </a:pathLst>
            </a:custGeom>
            <a:ln w="6730">
              <a:solidFill>
                <a:srgbClr val="507E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974288" y="2754425"/>
              <a:ext cx="266700" cy="407034"/>
            </a:xfrm>
            <a:custGeom>
              <a:avLst/>
              <a:gdLst/>
              <a:ahLst/>
              <a:cxnLst/>
              <a:rect l="l" t="t" r="r" b="b"/>
              <a:pathLst>
                <a:path w="266700" h="407035">
                  <a:moveTo>
                    <a:pt x="0" y="0"/>
                  </a:moveTo>
                  <a:lnTo>
                    <a:pt x="266353" y="406535"/>
                  </a:lnTo>
                </a:path>
              </a:pathLst>
            </a:custGeom>
            <a:ln w="8963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209902" y="3137110"/>
              <a:ext cx="61594" cy="70485"/>
            </a:xfrm>
            <a:custGeom>
              <a:avLst/>
              <a:gdLst/>
              <a:ahLst/>
              <a:cxnLst/>
              <a:rect l="l" t="t" r="r" b="b"/>
              <a:pathLst>
                <a:path w="61595" h="70485">
                  <a:moveTo>
                    <a:pt x="52786" y="0"/>
                  </a:moveTo>
                  <a:lnTo>
                    <a:pt x="0" y="34610"/>
                  </a:lnTo>
                  <a:lnTo>
                    <a:pt x="61032" y="70026"/>
                  </a:lnTo>
                  <a:lnTo>
                    <a:pt x="527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7331813" y="2944613"/>
            <a:ext cx="133350" cy="20891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05"/>
              </a:lnSpc>
            </a:pPr>
            <a:r>
              <a:rPr dirty="0" sz="850" spc="-20">
                <a:solidFill>
                  <a:srgbClr val="5B9BD5"/>
                </a:solidFill>
                <a:latin typeface="Calibri"/>
                <a:cs typeface="Calibri"/>
              </a:rPr>
              <a:t>t</a:t>
            </a:r>
            <a:r>
              <a:rPr dirty="0" sz="850" spc="15">
                <a:solidFill>
                  <a:srgbClr val="5B9BD5"/>
                </a:solidFill>
                <a:latin typeface="Calibri"/>
                <a:cs typeface="Calibri"/>
              </a:rPr>
              <a:t>a</a:t>
            </a:r>
            <a:r>
              <a:rPr dirty="0" sz="850" spc="20">
                <a:solidFill>
                  <a:srgbClr val="5B9BD5"/>
                </a:solidFill>
                <a:latin typeface="Calibri"/>
                <a:cs typeface="Calibri"/>
              </a:rPr>
              <a:t>g</a:t>
            </a:r>
            <a:r>
              <a:rPr dirty="0" sz="850">
                <a:solidFill>
                  <a:srgbClr val="5B9BD5"/>
                </a:solidFill>
                <a:latin typeface="Calibri"/>
                <a:cs typeface="Calibri"/>
              </a:rPr>
              <a:t>s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268683" y="2815441"/>
            <a:ext cx="346710" cy="689610"/>
            <a:chOff x="7268683" y="2815441"/>
            <a:chExt cx="346710" cy="689610"/>
          </a:xfrm>
        </p:grpSpPr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68683" y="2815441"/>
              <a:ext cx="346160" cy="68928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312865" y="2844268"/>
              <a:ext cx="254000" cy="600710"/>
            </a:xfrm>
            <a:custGeom>
              <a:avLst/>
              <a:gdLst/>
              <a:ahLst/>
              <a:cxnLst/>
              <a:rect l="l" t="t" r="r" b="b"/>
              <a:pathLst>
                <a:path w="254000" h="600710">
                  <a:moveTo>
                    <a:pt x="253985" y="600478"/>
                  </a:moveTo>
                  <a:lnTo>
                    <a:pt x="208760" y="588216"/>
                  </a:lnTo>
                  <a:lnTo>
                    <a:pt x="172004" y="573870"/>
                  </a:lnTo>
                  <a:lnTo>
                    <a:pt x="144491" y="557809"/>
                  </a:lnTo>
                  <a:lnTo>
                    <a:pt x="126992" y="540403"/>
                  </a:lnTo>
                  <a:lnTo>
                    <a:pt x="126992" y="309788"/>
                  </a:lnTo>
                  <a:lnTo>
                    <a:pt x="0" y="309788"/>
                  </a:lnTo>
                  <a:lnTo>
                    <a:pt x="126992" y="309788"/>
                  </a:lnTo>
                  <a:lnTo>
                    <a:pt x="126992" y="60074"/>
                  </a:lnTo>
                  <a:lnTo>
                    <a:pt x="144491" y="42668"/>
                  </a:lnTo>
                  <a:lnTo>
                    <a:pt x="172004" y="26607"/>
                  </a:lnTo>
                  <a:lnTo>
                    <a:pt x="208760" y="12261"/>
                  </a:lnTo>
                  <a:lnTo>
                    <a:pt x="253985" y="0"/>
                  </a:lnTo>
                </a:path>
              </a:pathLst>
            </a:custGeom>
            <a:ln w="6728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7509161" y="2946024"/>
            <a:ext cx="32702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019"/>
              </a:lnSpc>
              <a:spcBef>
                <a:spcPts val="95"/>
              </a:spcBef>
            </a:pP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-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dirty="0" sz="850" spc="10">
                <a:solidFill>
                  <a:srgbClr val="5B9BD5"/>
                </a:solidFill>
                <a:latin typeface="Calibri"/>
                <a:cs typeface="Calibri"/>
              </a:rPr>
              <a:t>l</a:t>
            </a:r>
            <a:r>
              <a:rPr dirty="0" sz="850" spc="-45">
                <a:solidFill>
                  <a:srgbClr val="5B9BD5"/>
                </a:solidFill>
                <a:latin typeface="Calibri"/>
                <a:cs typeface="Calibri"/>
              </a:rPr>
              <a:t>a</a:t>
            </a:r>
            <a:r>
              <a:rPr dirty="0" sz="850" spc="25">
                <a:solidFill>
                  <a:srgbClr val="5B9BD5"/>
                </a:solidFill>
                <a:latin typeface="Calibri"/>
                <a:cs typeface="Calibri"/>
              </a:rPr>
              <a:t>t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e</a:t>
            </a:r>
            <a:r>
              <a:rPr dirty="0" sz="850" spc="-20">
                <a:solidFill>
                  <a:srgbClr val="5B9BD5"/>
                </a:solidFill>
                <a:latin typeface="Calibri"/>
                <a:cs typeface="Calibri"/>
              </a:rPr>
              <a:t>s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t</a:t>
            </a:r>
            <a:endParaRPr sz="85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</a:pP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-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 </a:t>
            </a:r>
            <a:r>
              <a:rPr dirty="0" sz="850" spc="-5">
                <a:solidFill>
                  <a:srgbClr val="5B9BD5"/>
                </a:solidFill>
                <a:latin typeface="Calibri"/>
                <a:cs typeface="Calibri"/>
              </a:rPr>
              <a:t>1.0.6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778994" y="4159725"/>
            <a:ext cx="1089660" cy="805180"/>
            <a:chOff x="6778994" y="4159725"/>
            <a:chExt cx="1089660" cy="805180"/>
          </a:xfrm>
        </p:grpSpPr>
        <p:sp>
          <p:nvSpPr>
            <p:cNvPr id="79" name="object 79"/>
            <p:cNvSpPr/>
            <p:nvPr/>
          </p:nvSpPr>
          <p:spPr>
            <a:xfrm>
              <a:off x="6823446" y="4192542"/>
              <a:ext cx="1040765" cy="767715"/>
            </a:xfrm>
            <a:custGeom>
              <a:avLst/>
              <a:gdLst/>
              <a:ahLst/>
              <a:cxnLst/>
              <a:rect l="l" t="t" r="r" b="b"/>
              <a:pathLst>
                <a:path w="1040765" h="767714">
                  <a:moveTo>
                    <a:pt x="1040408" y="767521"/>
                  </a:moveTo>
                  <a:lnTo>
                    <a:pt x="0" y="0"/>
                  </a:lnTo>
                </a:path>
              </a:pathLst>
            </a:custGeom>
            <a:ln w="8964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778994" y="4159725"/>
              <a:ext cx="69850" cy="63500"/>
            </a:xfrm>
            <a:custGeom>
              <a:avLst/>
              <a:gdLst/>
              <a:ahLst/>
              <a:cxnLst/>
              <a:rect l="l" t="t" r="r" b="b"/>
              <a:pathLst>
                <a:path w="69850" h="63500">
                  <a:moveTo>
                    <a:pt x="0" y="0"/>
                  </a:moveTo>
                  <a:lnTo>
                    <a:pt x="32085" y="62945"/>
                  </a:lnTo>
                  <a:lnTo>
                    <a:pt x="69546" y="12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7170573" y="4499449"/>
            <a:ext cx="307975" cy="1149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50">
                <a:solidFill>
                  <a:srgbClr val="4F88BB"/>
                </a:solidFill>
                <a:latin typeface="Calibri"/>
                <a:cs typeface="Calibri"/>
              </a:rPr>
              <a:t>M</a:t>
            </a:r>
            <a:r>
              <a:rPr dirty="0" sz="550" spc="-15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r</a:t>
            </a:r>
            <a:r>
              <a:rPr dirty="0" sz="550">
                <a:solidFill>
                  <a:srgbClr val="4F88BB"/>
                </a:solidFill>
                <a:latin typeface="Calibri"/>
                <a:cs typeface="Calibri"/>
              </a:rPr>
              <a:t>g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550" spc="5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 spc="-25">
                <a:solidFill>
                  <a:srgbClr val="4F88BB"/>
                </a:solidFill>
                <a:latin typeface="Calibri"/>
                <a:cs typeface="Calibri"/>
              </a:rPr>
              <a:t>P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R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747449" y="3466086"/>
            <a:ext cx="63500" cy="292100"/>
            <a:chOff x="6747449" y="3466086"/>
            <a:chExt cx="63500" cy="292100"/>
          </a:xfrm>
        </p:grpSpPr>
        <p:sp>
          <p:nvSpPr>
            <p:cNvPr id="83" name="object 83"/>
            <p:cNvSpPr/>
            <p:nvPr/>
          </p:nvSpPr>
          <p:spPr>
            <a:xfrm>
              <a:off x="6778994" y="3521319"/>
              <a:ext cx="0" cy="231775"/>
            </a:xfrm>
            <a:custGeom>
              <a:avLst/>
              <a:gdLst/>
              <a:ahLst/>
              <a:cxnLst/>
              <a:rect l="l" t="t" r="r" b="b"/>
              <a:pathLst>
                <a:path w="0" h="231775">
                  <a:moveTo>
                    <a:pt x="0" y="131357"/>
                  </a:moveTo>
                  <a:lnTo>
                    <a:pt x="0" y="231780"/>
                  </a:lnTo>
                </a:path>
                <a:path w="0" h="231775">
                  <a:moveTo>
                    <a:pt x="0" y="0"/>
                  </a:moveTo>
                  <a:lnTo>
                    <a:pt x="0" y="45281"/>
                  </a:lnTo>
                </a:path>
              </a:pathLst>
            </a:custGeom>
            <a:ln w="8962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6747449" y="3466086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545" y="0"/>
                  </a:moveTo>
                  <a:lnTo>
                    <a:pt x="0" y="63124"/>
                  </a:lnTo>
                  <a:lnTo>
                    <a:pt x="63092" y="63124"/>
                  </a:lnTo>
                  <a:lnTo>
                    <a:pt x="315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6522256" y="3547668"/>
            <a:ext cx="521334" cy="1149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A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u</a:t>
            </a:r>
            <a:r>
              <a:rPr dirty="0" sz="550" spc="-30">
                <a:solidFill>
                  <a:srgbClr val="4F88BB"/>
                </a:solidFill>
                <a:latin typeface="Calibri"/>
                <a:cs typeface="Calibri"/>
              </a:rPr>
              <a:t>t</a:t>
            </a:r>
            <a:r>
              <a:rPr dirty="0" sz="550" spc="20">
                <a:solidFill>
                  <a:srgbClr val="4F88BB"/>
                </a:solidFill>
                <a:latin typeface="Calibri"/>
                <a:cs typeface="Calibri"/>
              </a:rPr>
              <a:t>o</a:t>
            </a:r>
            <a:r>
              <a:rPr dirty="0" sz="550" spc="-20">
                <a:solidFill>
                  <a:srgbClr val="4F88BB"/>
                </a:solidFill>
                <a:latin typeface="Calibri"/>
                <a:cs typeface="Calibri"/>
              </a:rPr>
              <a:t>m</a:t>
            </a:r>
            <a:r>
              <a:rPr dirty="0" sz="550" spc="50">
                <a:solidFill>
                  <a:srgbClr val="4F88BB"/>
                </a:solidFill>
                <a:latin typeface="Calibri"/>
                <a:cs typeface="Calibri"/>
              </a:rPr>
              <a:t>a</a:t>
            </a:r>
            <a:r>
              <a:rPr dirty="0" sz="550" spc="-30">
                <a:solidFill>
                  <a:srgbClr val="4F88BB"/>
                </a:solidFill>
                <a:latin typeface="Calibri"/>
                <a:cs typeface="Calibri"/>
              </a:rPr>
              <a:t>t</a:t>
            </a:r>
            <a:r>
              <a:rPr dirty="0" sz="550" spc="-15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d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B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u</a:t>
            </a:r>
            <a:r>
              <a:rPr dirty="0" sz="550" spc="-25">
                <a:solidFill>
                  <a:srgbClr val="4F88BB"/>
                </a:solidFill>
                <a:latin typeface="Calibri"/>
                <a:cs typeface="Calibri"/>
              </a:rPr>
              <a:t>i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l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d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969526" y="2136238"/>
            <a:ext cx="2402205" cy="826135"/>
            <a:chOff x="5969526" y="2136238"/>
            <a:chExt cx="2402205" cy="826135"/>
          </a:xfrm>
        </p:grpSpPr>
        <p:pic>
          <p:nvPicPr>
            <p:cNvPr id="87" name="object 8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33562" y="2136238"/>
              <a:ext cx="1098931" cy="48754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270935" y="2160313"/>
              <a:ext cx="1016635" cy="407034"/>
            </a:xfrm>
            <a:custGeom>
              <a:avLst/>
              <a:gdLst/>
              <a:ahLst/>
              <a:cxnLst/>
              <a:rect l="l" t="t" r="r" b="b"/>
              <a:pathLst>
                <a:path w="1016634" h="407035">
                  <a:moveTo>
                    <a:pt x="914490" y="0"/>
                  </a:moveTo>
                  <a:lnTo>
                    <a:pt x="101629" y="0"/>
                  </a:lnTo>
                  <a:lnTo>
                    <a:pt x="62043" y="7994"/>
                  </a:lnTo>
                  <a:lnTo>
                    <a:pt x="29742" y="29791"/>
                  </a:lnTo>
                  <a:lnTo>
                    <a:pt x="7977" y="62112"/>
                  </a:lnTo>
                  <a:lnTo>
                    <a:pt x="0" y="101678"/>
                  </a:lnTo>
                  <a:lnTo>
                    <a:pt x="0" y="305036"/>
                  </a:lnTo>
                  <a:lnTo>
                    <a:pt x="7977" y="344603"/>
                  </a:lnTo>
                  <a:lnTo>
                    <a:pt x="29742" y="376924"/>
                  </a:lnTo>
                  <a:lnTo>
                    <a:pt x="62043" y="398720"/>
                  </a:lnTo>
                  <a:lnTo>
                    <a:pt x="101629" y="406714"/>
                  </a:lnTo>
                  <a:lnTo>
                    <a:pt x="914490" y="406714"/>
                  </a:lnTo>
                  <a:lnTo>
                    <a:pt x="954076" y="398720"/>
                  </a:lnTo>
                  <a:lnTo>
                    <a:pt x="986377" y="376924"/>
                  </a:lnTo>
                  <a:lnTo>
                    <a:pt x="1008142" y="344603"/>
                  </a:lnTo>
                  <a:lnTo>
                    <a:pt x="1016120" y="305036"/>
                  </a:lnTo>
                  <a:lnTo>
                    <a:pt x="1016120" y="101678"/>
                  </a:lnTo>
                  <a:lnTo>
                    <a:pt x="1008142" y="62112"/>
                  </a:lnTo>
                  <a:lnTo>
                    <a:pt x="986377" y="29791"/>
                  </a:lnTo>
                  <a:lnTo>
                    <a:pt x="954076" y="7994"/>
                  </a:lnTo>
                  <a:lnTo>
                    <a:pt x="914490" y="0"/>
                  </a:lnTo>
                  <a:close/>
                </a:path>
              </a:pathLst>
            </a:custGeom>
            <a:solidFill>
              <a:srgbClr val="629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6270933" y="2160313"/>
              <a:ext cx="1016635" cy="407034"/>
            </a:xfrm>
            <a:custGeom>
              <a:avLst/>
              <a:gdLst/>
              <a:ahLst/>
              <a:cxnLst/>
              <a:rect l="l" t="t" r="r" b="b"/>
              <a:pathLst>
                <a:path w="1016634" h="407035">
                  <a:moveTo>
                    <a:pt x="101630" y="406714"/>
                  </a:moveTo>
                  <a:lnTo>
                    <a:pt x="914491" y="406714"/>
                  </a:lnTo>
                  <a:lnTo>
                    <a:pt x="954077" y="398720"/>
                  </a:lnTo>
                  <a:lnTo>
                    <a:pt x="986378" y="376923"/>
                  </a:lnTo>
                  <a:lnTo>
                    <a:pt x="1008143" y="344602"/>
                  </a:lnTo>
                  <a:lnTo>
                    <a:pt x="1016121" y="305036"/>
                  </a:lnTo>
                  <a:lnTo>
                    <a:pt x="1016121" y="101678"/>
                  </a:lnTo>
                  <a:lnTo>
                    <a:pt x="1008143" y="62111"/>
                  </a:lnTo>
                  <a:lnTo>
                    <a:pt x="986378" y="29790"/>
                  </a:lnTo>
                  <a:lnTo>
                    <a:pt x="954077" y="7994"/>
                  </a:lnTo>
                  <a:lnTo>
                    <a:pt x="914491" y="0"/>
                  </a:lnTo>
                  <a:lnTo>
                    <a:pt x="101630" y="0"/>
                  </a:lnTo>
                  <a:lnTo>
                    <a:pt x="62044" y="7994"/>
                  </a:lnTo>
                  <a:lnTo>
                    <a:pt x="29742" y="29790"/>
                  </a:lnTo>
                  <a:lnTo>
                    <a:pt x="7977" y="62111"/>
                  </a:lnTo>
                  <a:lnTo>
                    <a:pt x="0" y="101678"/>
                  </a:lnTo>
                  <a:lnTo>
                    <a:pt x="0" y="305036"/>
                  </a:lnTo>
                  <a:lnTo>
                    <a:pt x="7977" y="344602"/>
                  </a:lnTo>
                  <a:lnTo>
                    <a:pt x="29742" y="376923"/>
                  </a:lnTo>
                  <a:lnTo>
                    <a:pt x="62044" y="398720"/>
                  </a:lnTo>
                  <a:lnTo>
                    <a:pt x="101630" y="406714"/>
                  </a:lnTo>
                  <a:close/>
                </a:path>
              </a:pathLst>
            </a:custGeom>
            <a:ln w="6731">
              <a:solidFill>
                <a:srgbClr val="507E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974288" y="2407606"/>
              <a:ext cx="263525" cy="347345"/>
            </a:xfrm>
            <a:custGeom>
              <a:avLst/>
              <a:gdLst/>
              <a:ahLst/>
              <a:cxnLst/>
              <a:rect l="l" t="t" r="r" b="b"/>
              <a:pathLst>
                <a:path w="263525" h="347344">
                  <a:moveTo>
                    <a:pt x="0" y="346819"/>
                  </a:moveTo>
                  <a:lnTo>
                    <a:pt x="263216" y="0"/>
                  </a:lnTo>
                </a:path>
              </a:pathLst>
            </a:custGeom>
            <a:ln w="8963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207662" y="2363670"/>
              <a:ext cx="63500" cy="69850"/>
            </a:xfrm>
            <a:custGeom>
              <a:avLst/>
              <a:gdLst/>
              <a:ahLst/>
              <a:cxnLst/>
              <a:rect l="l" t="t" r="r" b="b"/>
              <a:pathLst>
                <a:path w="63500" h="69850">
                  <a:moveTo>
                    <a:pt x="63272" y="0"/>
                  </a:moveTo>
                  <a:lnTo>
                    <a:pt x="0" y="31203"/>
                  </a:lnTo>
                  <a:lnTo>
                    <a:pt x="50187" y="69310"/>
                  </a:lnTo>
                  <a:lnTo>
                    <a:pt x="6327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7335450" y="2390301"/>
              <a:ext cx="1031875" cy="567690"/>
            </a:xfrm>
            <a:custGeom>
              <a:avLst/>
              <a:gdLst/>
              <a:ahLst/>
              <a:cxnLst/>
              <a:rect l="l" t="t" r="r" b="b"/>
              <a:pathLst>
                <a:path w="1031875" h="567689">
                  <a:moveTo>
                    <a:pt x="1031357" y="567212"/>
                  </a:moveTo>
                  <a:lnTo>
                    <a:pt x="0" y="0"/>
                  </a:lnTo>
                </a:path>
              </a:pathLst>
            </a:custGeom>
            <a:ln w="8965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287055" y="2363670"/>
              <a:ext cx="71120" cy="58419"/>
            </a:xfrm>
            <a:custGeom>
              <a:avLst/>
              <a:gdLst/>
              <a:ahLst/>
              <a:cxnLst/>
              <a:rect l="l" t="t" r="r" b="b"/>
              <a:pathLst>
                <a:path w="71120" h="58419">
                  <a:moveTo>
                    <a:pt x="0" y="0"/>
                  </a:moveTo>
                  <a:lnTo>
                    <a:pt x="40149" y="58012"/>
                  </a:lnTo>
                  <a:lnTo>
                    <a:pt x="70531" y="27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7488997" y="2597636"/>
            <a:ext cx="690245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 spc="30">
                <a:solidFill>
                  <a:srgbClr val="4F88BB"/>
                </a:solidFill>
                <a:latin typeface="Calibri"/>
                <a:cs typeface="Calibri"/>
              </a:rPr>
              <a:t>P</a:t>
            </a:r>
            <a:r>
              <a:rPr dirty="0" sz="550" spc="-25">
                <a:solidFill>
                  <a:srgbClr val="4F88BB"/>
                </a:solidFill>
                <a:latin typeface="Calibri"/>
                <a:cs typeface="Calibri"/>
              </a:rPr>
              <a:t>u</a:t>
            </a:r>
            <a:r>
              <a:rPr dirty="0" sz="550" spc="30">
                <a:solidFill>
                  <a:srgbClr val="4F88BB"/>
                </a:solidFill>
                <a:latin typeface="Calibri"/>
                <a:cs typeface="Calibri"/>
              </a:rPr>
              <a:t>l</a:t>
            </a:r>
            <a:r>
              <a:rPr dirty="0" sz="550" spc="5">
                <a:solidFill>
                  <a:srgbClr val="4F88BB"/>
                </a:solidFill>
                <a:latin typeface="Calibri"/>
                <a:cs typeface="Calibri"/>
              </a:rPr>
              <a:t>l</a:t>
            </a:r>
            <a:r>
              <a:rPr dirty="0" sz="550" spc="-45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Im</a:t>
            </a:r>
            <a:r>
              <a:rPr dirty="0" sz="550">
                <a:solidFill>
                  <a:srgbClr val="4F88BB"/>
                </a:solidFill>
                <a:latin typeface="Calibri"/>
                <a:cs typeface="Calibri"/>
              </a:rPr>
              <a:t>a</a:t>
            </a:r>
            <a:r>
              <a:rPr dirty="0" sz="550" spc="5">
                <a:solidFill>
                  <a:srgbClr val="4F88BB"/>
                </a:solidFill>
                <a:latin typeface="Calibri"/>
                <a:cs typeface="Calibri"/>
              </a:rPr>
              <a:t>g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550" spc="10">
                <a:solidFill>
                  <a:srgbClr val="4F88BB"/>
                </a:solidFill>
                <a:latin typeface="Calibri"/>
                <a:cs typeface="Calibri"/>
              </a:rPr>
              <a:t>s</a:t>
            </a:r>
            <a:r>
              <a:rPr dirty="0" sz="550" spc="20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 spc="-15">
                <a:solidFill>
                  <a:srgbClr val="4F88BB"/>
                </a:solidFill>
                <a:latin typeface="Calibri"/>
                <a:cs typeface="Calibri"/>
              </a:rPr>
              <a:t>f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o</a:t>
            </a:r>
            <a:r>
              <a:rPr dirty="0" sz="550" spc="10">
                <a:solidFill>
                  <a:srgbClr val="4F88BB"/>
                </a:solidFill>
                <a:latin typeface="Calibri"/>
                <a:cs typeface="Calibri"/>
              </a:rPr>
              <a:t>r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 spc="-5">
                <a:solidFill>
                  <a:srgbClr val="4F88BB"/>
                </a:solidFill>
                <a:latin typeface="Calibri"/>
                <a:cs typeface="Calibri"/>
              </a:rPr>
              <a:t>T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550" spc="-5">
                <a:solidFill>
                  <a:srgbClr val="4F88BB"/>
                </a:solidFill>
                <a:latin typeface="Calibri"/>
                <a:cs typeface="Calibri"/>
              </a:rPr>
              <a:t>s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t</a:t>
            </a:r>
            <a:r>
              <a:rPr dirty="0" sz="550" spc="-25">
                <a:solidFill>
                  <a:srgbClr val="4F88BB"/>
                </a:solidFill>
                <a:latin typeface="Calibri"/>
                <a:cs typeface="Calibri"/>
              </a:rPr>
              <a:t>i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n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g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8137855" y="1346272"/>
            <a:ext cx="845185" cy="768985"/>
            <a:chOff x="8137855" y="1346272"/>
            <a:chExt cx="845185" cy="768985"/>
          </a:xfrm>
        </p:grpSpPr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41347" y="1349764"/>
              <a:ext cx="838154" cy="76167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141347" y="1349764"/>
              <a:ext cx="838200" cy="762000"/>
            </a:xfrm>
            <a:custGeom>
              <a:avLst/>
              <a:gdLst/>
              <a:ahLst/>
              <a:cxnLst/>
              <a:rect l="l" t="t" r="r" b="b"/>
              <a:pathLst>
                <a:path w="838200" h="762000">
                  <a:moveTo>
                    <a:pt x="41198" y="450100"/>
                  </a:moveTo>
                  <a:lnTo>
                    <a:pt x="19332" y="427862"/>
                  </a:lnTo>
                  <a:lnTo>
                    <a:pt x="5205" y="395596"/>
                  </a:lnTo>
                  <a:lnTo>
                    <a:pt x="0" y="357563"/>
                  </a:lnTo>
                  <a:lnTo>
                    <a:pt x="4902" y="318026"/>
                  </a:lnTo>
                  <a:lnTo>
                    <a:pt x="16112" y="290066"/>
                  </a:lnTo>
                  <a:lnTo>
                    <a:pt x="32136" y="269461"/>
                  </a:lnTo>
                  <a:lnTo>
                    <a:pt x="51571" y="257515"/>
                  </a:lnTo>
                  <a:lnTo>
                    <a:pt x="73014" y="255530"/>
                  </a:lnTo>
                  <a:lnTo>
                    <a:pt x="81027" y="201817"/>
                  </a:lnTo>
                  <a:lnTo>
                    <a:pt x="97417" y="154834"/>
                  </a:lnTo>
                  <a:lnTo>
                    <a:pt x="120793" y="116349"/>
                  </a:lnTo>
                  <a:lnTo>
                    <a:pt x="149763" y="88131"/>
                  </a:lnTo>
                  <a:lnTo>
                    <a:pt x="218917" y="69567"/>
                  </a:lnTo>
                  <a:lnTo>
                    <a:pt x="231604" y="72302"/>
                  </a:lnTo>
                  <a:lnTo>
                    <a:pt x="244055" y="76853"/>
                  </a:lnTo>
                  <a:lnTo>
                    <a:pt x="256171" y="83185"/>
                  </a:lnTo>
                  <a:lnTo>
                    <a:pt x="267850" y="91266"/>
                  </a:lnTo>
                  <a:lnTo>
                    <a:pt x="305531" y="53928"/>
                  </a:lnTo>
                  <a:lnTo>
                    <a:pt x="347758" y="34991"/>
                  </a:lnTo>
                  <a:lnTo>
                    <a:pt x="391749" y="35068"/>
                  </a:lnTo>
                  <a:lnTo>
                    <a:pt x="434724" y="54773"/>
                  </a:lnTo>
                  <a:lnTo>
                    <a:pt x="464310" y="17334"/>
                  </a:lnTo>
                  <a:lnTo>
                    <a:pt x="499744" y="717"/>
                  </a:lnTo>
                  <a:lnTo>
                    <a:pt x="536656" y="5636"/>
                  </a:lnTo>
                  <a:lnTo>
                    <a:pt x="570679" y="32805"/>
                  </a:lnTo>
                  <a:lnTo>
                    <a:pt x="573188" y="35854"/>
                  </a:lnTo>
                  <a:lnTo>
                    <a:pt x="575608" y="39171"/>
                  </a:lnTo>
                  <a:lnTo>
                    <a:pt x="577848" y="42579"/>
                  </a:lnTo>
                  <a:lnTo>
                    <a:pt x="615565" y="8768"/>
                  </a:lnTo>
                  <a:lnTo>
                    <a:pt x="657364" y="0"/>
                  </a:lnTo>
                  <a:lnTo>
                    <a:pt x="698257" y="15860"/>
                  </a:lnTo>
                  <a:lnTo>
                    <a:pt x="733251" y="55938"/>
                  </a:lnTo>
                  <a:lnTo>
                    <a:pt x="752788" y="103460"/>
                  </a:lnTo>
                  <a:lnTo>
                    <a:pt x="782674" y="117549"/>
                  </a:lnTo>
                  <a:lnTo>
                    <a:pt x="805889" y="147037"/>
                  </a:lnTo>
                  <a:lnTo>
                    <a:pt x="820164" y="187688"/>
                  </a:lnTo>
                  <a:lnTo>
                    <a:pt x="823230" y="235266"/>
                  </a:lnTo>
                  <a:lnTo>
                    <a:pt x="822291" y="245210"/>
                  </a:lnTo>
                  <a:lnTo>
                    <a:pt x="820822" y="254970"/>
                  </a:lnTo>
                  <a:lnTo>
                    <a:pt x="818832" y="264494"/>
                  </a:lnTo>
                  <a:lnTo>
                    <a:pt x="816329" y="273732"/>
                  </a:lnTo>
                  <a:lnTo>
                    <a:pt x="831963" y="315075"/>
                  </a:lnTo>
                  <a:lnTo>
                    <a:pt x="838154" y="360193"/>
                  </a:lnTo>
                  <a:lnTo>
                    <a:pt x="835139" y="405630"/>
                  </a:lnTo>
                  <a:lnTo>
                    <a:pt x="823155" y="447929"/>
                  </a:lnTo>
                  <a:lnTo>
                    <a:pt x="802438" y="483634"/>
                  </a:lnTo>
                  <a:lnTo>
                    <a:pt x="771665" y="509536"/>
                  </a:lnTo>
                  <a:lnTo>
                    <a:pt x="736925" y="517079"/>
                  </a:lnTo>
                  <a:lnTo>
                    <a:pt x="721302" y="572397"/>
                  </a:lnTo>
                  <a:lnTo>
                    <a:pt x="696081" y="615919"/>
                  </a:lnTo>
                  <a:lnTo>
                    <a:pt x="663732" y="645401"/>
                  </a:lnTo>
                  <a:lnTo>
                    <a:pt x="626725" y="658601"/>
                  </a:lnTo>
                  <a:lnTo>
                    <a:pt x="587527" y="653278"/>
                  </a:lnTo>
                  <a:lnTo>
                    <a:pt x="580940" y="650452"/>
                  </a:lnTo>
                  <a:lnTo>
                    <a:pt x="574488" y="647080"/>
                  </a:lnTo>
                  <a:lnTo>
                    <a:pt x="568169" y="643153"/>
                  </a:lnTo>
                  <a:lnTo>
                    <a:pt x="561985" y="638663"/>
                  </a:lnTo>
                  <a:lnTo>
                    <a:pt x="540256" y="688020"/>
                  </a:lnTo>
                  <a:lnTo>
                    <a:pt x="511794" y="725614"/>
                  </a:lnTo>
                  <a:lnTo>
                    <a:pt x="478459" y="750485"/>
                  </a:lnTo>
                  <a:lnTo>
                    <a:pt x="442106" y="761675"/>
                  </a:lnTo>
                  <a:lnTo>
                    <a:pt x="404593" y="758225"/>
                  </a:lnTo>
                  <a:lnTo>
                    <a:pt x="367777" y="739176"/>
                  </a:lnTo>
                  <a:lnTo>
                    <a:pt x="333308" y="702774"/>
                  </a:lnTo>
                  <a:lnTo>
                    <a:pt x="323504" y="687440"/>
                  </a:lnTo>
                  <a:lnTo>
                    <a:pt x="280906" y="709757"/>
                  </a:lnTo>
                  <a:lnTo>
                    <a:pt x="236995" y="715577"/>
                  </a:lnTo>
                  <a:lnTo>
                    <a:pt x="193708" y="705361"/>
                  </a:lnTo>
                  <a:lnTo>
                    <a:pt x="152981" y="679570"/>
                  </a:lnTo>
                  <a:lnTo>
                    <a:pt x="116749" y="638663"/>
                  </a:lnTo>
                  <a:lnTo>
                    <a:pt x="88987" y="650340"/>
                  </a:lnTo>
                  <a:lnTo>
                    <a:pt x="61419" y="644996"/>
                  </a:lnTo>
                  <a:lnTo>
                    <a:pt x="37161" y="624201"/>
                  </a:lnTo>
                  <a:lnTo>
                    <a:pt x="19331" y="589527"/>
                  </a:lnTo>
                  <a:lnTo>
                    <a:pt x="12010" y="551867"/>
                  </a:lnTo>
                  <a:lnTo>
                    <a:pt x="13595" y="513728"/>
                  </a:lnTo>
                  <a:lnTo>
                    <a:pt x="23515" y="478632"/>
                  </a:lnTo>
                  <a:lnTo>
                    <a:pt x="41198" y="450100"/>
                  </a:lnTo>
                  <a:close/>
                </a:path>
                <a:path w="838200" h="762000">
                  <a:moveTo>
                    <a:pt x="84933" y="456197"/>
                  </a:moveTo>
                  <a:lnTo>
                    <a:pt x="73865" y="458977"/>
                  </a:lnTo>
                  <a:lnTo>
                    <a:pt x="62730" y="458865"/>
                  </a:lnTo>
                  <a:lnTo>
                    <a:pt x="51763" y="455895"/>
                  </a:lnTo>
                  <a:lnTo>
                    <a:pt x="41198" y="450100"/>
                  </a:lnTo>
                </a:path>
                <a:path w="838200" h="762000">
                  <a:moveTo>
                    <a:pt x="311495" y="656954"/>
                  </a:moveTo>
                  <a:lnTo>
                    <a:pt x="313825" y="665173"/>
                  </a:lnTo>
                  <a:lnTo>
                    <a:pt x="316626" y="673004"/>
                  </a:lnTo>
                  <a:lnTo>
                    <a:pt x="319863" y="680432"/>
                  </a:lnTo>
                  <a:lnTo>
                    <a:pt x="323504" y="687440"/>
                  </a:lnTo>
                </a:path>
                <a:path w="838200" h="762000">
                  <a:moveTo>
                    <a:pt x="567990" y="602260"/>
                  </a:moveTo>
                  <a:lnTo>
                    <a:pt x="567518" y="611693"/>
                  </a:lnTo>
                  <a:lnTo>
                    <a:pt x="566366" y="620966"/>
                  </a:lnTo>
                  <a:lnTo>
                    <a:pt x="564524" y="629987"/>
                  </a:lnTo>
                  <a:lnTo>
                    <a:pt x="561985" y="638663"/>
                  </a:lnTo>
                </a:path>
                <a:path w="838200" h="762000">
                  <a:moveTo>
                    <a:pt x="689157" y="419704"/>
                  </a:moveTo>
                  <a:lnTo>
                    <a:pt x="710195" y="431083"/>
                  </a:lnTo>
                  <a:lnTo>
                    <a:pt x="726182" y="453171"/>
                  </a:lnTo>
                  <a:lnTo>
                    <a:pt x="735599" y="482825"/>
                  </a:lnTo>
                  <a:lnTo>
                    <a:pt x="736925" y="516900"/>
                  </a:lnTo>
                  <a:lnTo>
                    <a:pt x="736925" y="517079"/>
                  </a:lnTo>
                </a:path>
                <a:path w="838200" h="762000">
                  <a:moveTo>
                    <a:pt x="792580" y="310314"/>
                  </a:moveTo>
                  <a:lnTo>
                    <a:pt x="799971" y="303590"/>
                  </a:lnTo>
                  <a:lnTo>
                    <a:pt x="806471" y="295116"/>
                  </a:lnTo>
                  <a:lnTo>
                    <a:pt x="811963" y="285097"/>
                  </a:lnTo>
                  <a:lnTo>
                    <a:pt x="816329" y="273732"/>
                  </a:lnTo>
                </a:path>
                <a:path w="838200" h="762000">
                  <a:moveTo>
                    <a:pt x="291599" y="115655"/>
                  </a:moveTo>
                  <a:lnTo>
                    <a:pt x="286212" y="108313"/>
                  </a:lnTo>
                  <a:lnTo>
                    <a:pt x="280430" y="101779"/>
                  </a:lnTo>
                  <a:lnTo>
                    <a:pt x="274295" y="96085"/>
                  </a:lnTo>
                  <a:lnTo>
                    <a:pt x="267850" y="91266"/>
                  </a:lnTo>
                </a:path>
              </a:pathLst>
            </a:custGeom>
            <a:ln w="6729">
              <a:solidFill>
                <a:srgbClr val="4F88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8275420" y="1578652"/>
            <a:ext cx="578485" cy="284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6530" marR="5080" indent="-164465">
              <a:lnSpc>
                <a:spcPct val="100000"/>
              </a:lnSpc>
              <a:spcBef>
                <a:spcPts val="95"/>
              </a:spcBef>
            </a:pPr>
            <a:r>
              <a:rPr dirty="0" sz="850" spc="15">
                <a:solidFill>
                  <a:srgbClr val="4F88BB"/>
                </a:solidFill>
                <a:latin typeface="Calibri"/>
                <a:cs typeface="Calibri"/>
              </a:rPr>
              <a:t>O</a:t>
            </a:r>
            <a:r>
              <a:rPr dirty="0" sz="850" spc="-30">
                <a:solidFill>
                  <a:srgbClr val="4F88BB"/>
                </a:solidFill>
                <a:latin typeface="Calibri"/>
                <a:cs typeface="Calibri"/>
              </a:rPr>
              <a:t>n</a:t>
            </a:r>
            <a:r>
              <a:rPr dirty="0" sz="850" spc="-5">
                <a:solidFill>
                  <a:srgbClr val="4F88BB"/>
                </a:solidFill>
                <a:latin typeface="Calibri"/>
                <a:cs typeface="Calibri"/>
              </a:rPr>
              <a:t>-</a:t>
            </a:r>
            <a:r>
              <a:rPr dirty="0" sz="850" spc="-20">
                <a:solidFill>
                  <a:srgbClr val="4F88BB"/>
                </a:solidFill>
                <a:latin typeface="Calibri"/>
                <a:cs typeface="Calibri"/>
              </a:rPr>
              <a:t>P</a:t>
            </a:r>
            <a:r>
              <a:rPr dirty="0" sz="850" spc="15">
                <a:solidFill>
                  <a:srgbClr val="4F88BB"/>
                </a:solidFill>
                <a:latin typeface="Calibri"/>
                <a:cs typeface="Calibri"/>
              </a:rPr>
              <a:t>r</a:t>
            </a:r>
            <a:r>
              <a:rPr dirty="0" sz="850" spc="-5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850" spc="5">
                <a:solidFill>
                  <a:srgbClr val="4F88BB"/>
                </a:solidFill>
                <a:latin typeface="Calibri"/>
                <a:cs typeface="Calibri"/>
              </a:rPr>
              <a:t>m</a:t>
            </a:r>
            <a:r>
              <a:rPr dirty="0" sz="850" spc="-45">
                <a:solidFill>
                  <a:srgbClr val="4F88BB"/>
                </a:solidFill>
                <a:latin typeface="Calibri"/>
                <a:cs typeface="Calibri"/>
              </a:rPr>
              <a:t>i</a:t>
            </a:r>
            <a:r>
              <a:rPr dirty="0" sz="850" spc="30">
                <a:solidFill>
                  <a:srgbClr val="4F88BB"/>
                </a:solidFill>
                <a:latin typeface="Calibri"/>
                <a:cs typeface="Calibri"/>
              </a:rPr>
              <a:t>s</a:t>
            </a:r>
            <a:r>
              <a:rPr dirty="0" sz="850" spc="-60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850" spc="-5">
                <a:solidFill>
                  <a:srgbClr val="4F88BB"/>
                </a:solidFill>
                <a:latin typeface="Calibri"/>
                <a:cs typeface="Calibri"/>
              </a:rPr>
              <a:t>s  </a:t>
            </a:r>
            <a:r>
              <a:rPr dirty="0" sz="850" spc="-5">
                <a:solidFill>
                  <a:srgbClr val="4F88BB"/>
                </a:solidFill>
                <a:latin typeface="Calibri"/>
                <a:cs typeface="Calibri"/>
              </a:rPr>
              <a:t>Cloud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528058" y="1707157"/>
            <a:ext cx="1635760" cy="300355"/>
            <a:chOff x="6528058" y="1707157"/>
            <a:chExt cx="1635760" cy="300355"/>
          </a:xfrm>
        </p:grpSpPr>
        <p:pic>
          <p:nvPicPr>
            <p:cNvPr id="100" name="object 10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31551" y="1710650"/>
              <a:ext cx="390389" cy="29293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531551" y="1710650"/>
              <a:ext cx="390525" cy="293370"/>
            </a:xfrm>
            <a:custGeom>
              <a:avLst/>
              <a:gdLst/>
              <a:ahLst/>
              <a:cxnLst/>
              <a:rect l="l" t="t" r="r" b="b"/>
              <a:pathLst>
                <a:path w="390525" h="293369">
                  <a:moveTo>
                    <a:pt x="38985" y="292931"/>
                  </a:moveTo>
                  <a:lnTo>
                    <a:pt x="351313" y="292931"/>
                  </a:lnTo>
                  <a:lnTo>
                    <a:pt x="366531" y="289863"/>
                  </a:lnTo>
                  <a:lnTo>
                    <a:pt x="378950" y="281499"/>
                  </a:lnTo>
                  <a:lnTo>
                    <a:pt x="387320" y="269100"/>
                  </a:lnTo>
                  <a:lnTo>
                    <a:pt x="390388" y="253927"/>
                  </a:lnTo>
                  <a:lnTo>
                    <a:pt x="390388" y="39093"/>
                  </a:lnTo>
                  <a:lnTo>
                    <a:pt x="387320" y="23868"/>
                  </a:lnTo>
                  <a:lnTo>
                    <a:pt x="378950" y="11443"/>
                  </a:lnTo>
                  <a:lnTo>
                    <a:pt x="366531" y="3069"/>
                  </a:lnTo>
                  <a:lnTo>
                    <a:pt x="351313" y="0"/>
                  </a:lnTo>
                  <a:lnTo>
                    <a:pt x="38985" y="0"/>
                  </a:lnTo>
                  <a:lnTo>
                    <a:pt x="23819" y="3069"/>
                  </a:lnTo>
                  <a:lnTo>
                    <a:pt x="11426" y="11443"/>
                  </a:lnTo>
                  <a:lnTo>
                    <a:pt x="3066" y="23868"/>
                  </a:lnTo>
                  <a:lnTo>
                    <a:pt x="0" y="39093"/>
                  </a:lnTo>
                  <a:lnTo>
                    <a:pt x="0" y="253927"/>
                  </a:lnTo>
                  <a:lnTo>
                    <a:pt x="3066" y="269100"/>
                  </a:lnTo>
                  <a:lnTo>
                    <a:pt x="11426" y="281499"/>
                  </a:lnTo>
                  <a:lnTo>
                    <a:pt x="23819" y="289863"/>
                  </a:lnTo>
                  <a:lnTo>
                    <a:pt x="38985" y="292931"/>
                  </a:lnTo>
                  <a:close/>
                </a:path>
              </a:pathLst>
            </a:custGeom>
            <a:ln w="6730">
              <a:solidFill>
                <a:srgbClr val="D16D2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7379093" y="1749654"/>
              <a:ext cx="770890" cy="0"/>
            </a:xfrm>
            <a:custGeom>
              <a:avLst/>
              <a:gdLst/>
              <a:ahLst/>
              <a:cxnLst/>
              <a:rect l="l" t="t" r="r" b="b"/>
              <a:pathLst>
                <a:path w="770890" h="0">
                  <a:moveTo>
                    <a:pt x="0" y="0"/>
                  </a:moveTo>
                  <a:lnTo>
                    <a:pt x="160334" y="0"/>
                  </a:lnTo>
                </a:path>
                <a:path w="770890" h="0">
                  <a:moveTo>
                    <a:pt x="555114" y="0"/>
                  </a:moveTo>
                  <a:lnTo>
                    <a:pt x="770743" y="0"/>
                  </a:lnTo>
                </a:path>
              </a:pathLst>
            </a:custGeom>
            <a:ln w="27078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7328371" y="1726968"/>
              <a:ext cx="64135" cy="63500"/>
            </a:xfrm>
            <a:custGeom>
              <a:avLst/>
              <a:gdLst/>
              <a:ahLst/>
              <a:cxnLst/>
              <a:rect l="l" t="t" r="r" b="b"/>
              <a:pathLst>
                <a:path w="64134" h="63500">
                  <a:moveTo>
                    <a:pt x="62376" y="0"/>
                  </a:moveTo>
                  <a:lnTo>
                    <a:pt x="0" y="33086"/>
                  </a:lnTo>
                  <a:lnTo>
                    <a:pt x="63809" y="63122"/>
                  </a:lnTo>
                  <a:lnTo>
                    <a:pt x="6237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7531119" y="1599947"/>
            <a:ext cx="421640" cy="2870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102899"/>
              </a:lnSpc>
              <a:spcBef>
                <a:spcPts val="110"/>
              </a:spcBef>
            </a:pP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U</a:t>
            </a:r>
            <a:r>
              <a:rPr dirty="0" sz="550" spc="-30">
                <a:solidFill>
                  <a:srgbClr val="4F88BB"/>
                </a:solidFill>
                <a:latin typeface="Calibri"/>
                <a:cs typeface="Calibri"/>
              </a:rPr>
              <a:t>n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i</a:t>
            </a:r>
            <a:r>
              <a:rPr dirty="0" sz="550" spc="10">
                <a:solidFill>
                  <a:srgbClr val="4F88BB"/>
                </a:solidFill>
                <a:latin typeface="Calibri"/>
                <a:cs typeface="Calibri"/>
              </a:rPr>
              <a:t>t</a:t>
            </a:r>
            <a:r>
              <a:rPr dirty="0" sz="550" spc="-5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 spc="-5">
                <a:solidFill>
                  <a:srgbClr val="4F88BB"/>
                </a:solidFill>
                <a:latin typeface="Calibri"/>
                <a:cs typeface="Calibri"/>
              </a:rPr>
              <a:t>T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550" spc="45">
                <a:solidFill>
                  <a:srgbClr val="4F88BB"/>
                </a:solidFill>
                <a:latin typeface="Calibri"/>
                <a:cs typeface="Calibri"/>
              </a:rPr>
              <a:t>s</a:t>
            </a:r>
            <a:r>
              <a:rPr dirty="0" sz="550" spc="-30">
                <a:solidFill>
                  <a:srgbClr val="4F88BB"/>
                </a:solidFill>
                <a:latin typeface="Calibri"/>
                <a:cs typeface="Calibri"/>
              </a:rPr>
              <a:t>t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i</a:t>
            </a:r>
            <a:r>
              <a:rPr dirty="0" sz="550" spc="-30">
                <a:solidFill>
                  <a:srgbClr val="4F88BB"/>
                </a:solidFill>
                <a:latin typeface="Calibri"/>
                <a:cs typeface="Calibri"/>
              </a:rPr>
              <a:t>n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g</a:t>
            </a:r>
            <a:r>
              <a:rPr dirty="0" sz="550" spc="5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 spc="5">
                <a:solidFill>
                  <a:srgbClr val="4F88BB"/>
                </a:solidFill>
                <a:latin typeface="Calibri"/>
                <a:cs typeface="Calibri"/>
              </a:rPr>
              <a:t>/  </a:t>
            </a:r>
            <a:r>
              <a:rPr dirty="0" sz="550" spc="5">
                <a:solidFill>
                  <a:srgbClr val="4F88BB"/>
                </a:solidFill>
                <a:latin typeface="Calibri"/>
                <a:cs typeface="Calibri"/>
              </a:rPr>
              <a:t>Integration </a:t>
            </a:r>
            <a:r>
              <a:rPr dirty="0" sz="550" spc="10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>
                <a:solidFill>
                  <a:srgbClr val="4F88BB"/>
                </a:solidFill>
                <a:latin typeface="Calibri"/>
                <a:cs typeface="Calibri"/>
              </a:rPr>
              <a:t>Testing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6475538" y="1430137"/>
            <a:ext cx="716280" cy="313055"/>
            <a:chOff x="6475538" y="1430137"/>
            <a:chExt cx="716280" cy="313055"/>
          </a:xfrm>
        </p:grpSpPr>
        <p:pic>
          <p:nvPicPr>
            <p:cNvPr id="106" name="object 10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75538" y="1557907"/>
              <a:ext cx="487313" cy="18493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515419" y="1586017"/>
              <a:ext cx="407034" cy="102235"/>
            </a:xfrm>
            <a:custGeom>
              <a:avLst/>
              <a:gdLst/>
              <a:ahLst/>
              <a:cxnLst/>
              <a:rect l="l" t="t" r="r" b="b"/>
              <a:pathLst>
                <a:path w="407034" h="102235">
                  <a:moveTo>
                    <a:pt x="365832" y="0"/>
                  </a:moveTo>
                  <a:lnTo>
                    <a:pt x="40688" y="0"/>
                  </a:lnTo>
                  <a:lnTo>
                    <a:pt x="24840" y="3195"/>
                  </a:lnTo>
                  <a:lnTo>
                    <a:pt x="11908" y="11914"/>
                  </a:lnTo>
                  <a:lnTo>
                    <a:pt x="3194" y="24852"/>
                  </a:lnTo>
                  <a:lnTo>
                    <a:pt x="0" y="40707"/>
                  </a:lnTo>
                  <a:lnTo>
                    <a:pt x="0" y="61060"/>
                  </a:lnTo>
                  <a:lnTo>
                    <a:pt x="3194" y="76864"/>
                  </a:lnTo>
                  <a:lnTo>
                    <a:pt x="11908" y="89775"/>
                  </a:lnTo>
                  <a:lnTo>
                    <a:pt x="24840" y="98484"/>
                  </a:lnTo>
                  <a:lnTo>
                    <a:pt x="40688" y="101678"/>
                  </a:lnTo>
                  <a:lnTo>
                    <a:pt x="365832" y="101678"/>
                  </a:lnTo>
                  <a:lnTo>
                    <a:pt x="381679" y="98484"/>
                  </a:lnTo>
                  <a:lnTo>
                    <a:pt x="394611" y="89775"/>
                  </a:lnTo>
                  <a:lnTo>
                    <a:pt x="403326" y="76864"/>
                  </a:lnTo>
                  <a:lnTo>
                    <a:pt x="406520" y="61060"/>
                  </a:lnTo>
                  <a:lnTo>
                    <a:pt x="406520" y="40707"/>
                  </a:lnTo>
                  <a:lnTo>
                    <a:pt x="403326" y="24852"/>
                  </a:lnTo>
                  <a:lnTo>
                    <a:pt x="394611" y="11914"/>
                  </a:lnTo>
                  <a:lnTo>
                    <a:pt x="381679" y="3195"/>
                  </a:lnTo>
                  <a:lnTo>
                    <a:pt x="365832" y="0"/>
                  </a:lnTo>
                  <a:close/>
                </a:path>
              </a:pathLst>
            </a:custGeom>
            <a:solidFill>
              <a:srgbClr val="E0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6515419" y="1586017"/>
              <a:ext cx="407034" cy="102235"/>
            </a:xfrm>
            <a:custGeom>
              <a:avLst/>
              <a:gdLst/>
              <a:ahLst/>
              <a:cxnLst/>
              <a:rect l="l" t="t" r="r" b="b"/>
              <a:pathLst>
                <a:path w="407034" h="102235">
                  <a:moveTo>
                    <a:pt x="40687" y="101678"/>
                  </a:moveTo>
                  <a:lnTo>
                    <a:pt x="365832" y="101678"/>
                  </a:lnTo>
                  <a:lnTo>
                    <a:pt x="381679" y="98484"/>
                  </a:lnTo>
                  <a:lnTo>
                    <a:pt x="394611" y="89775"/>
                  </a:lnTo>
                  <a:lnTo>
                    <a:pt x="403326" y="76864"/>
                  </a:lnTo>
                  <a:lnTo>
                    <a:pt x="406520" y="61061"/>
                  </a:lnTo>
                  <a:lnTo>
                    <a:pt x="406520" y="40707"/>
                  </a:lnTo>
                  <a:lnTo>
                    <a:pt x="403326" y="24852"/>
                  </a:lnTo>
                  <a:lnTo>
                    <a:pt x="394611" y="11914"/>
                  </a:lnTo>
                  <a:lnTo>
                    <a:pt x="381679" y="3195"/>
                  </a:lnTo>
                  <a:lnTo>
                    <a:pt x="365832" y="0"/>
                  </a:lnTo>
                  <a:lnTo>
                    <a:pt x="40687" y="0"/>
                  </a:lnTo>
                  <a:lnTo>
                    <a:pt x="24840" y="3195"/>
                  </a:lnTo>
                  <a:lnTo>
                    <a:pt x="11908" y="11914"/>
                  </a:lnTo>
                  <a:lnTo>
                    <a:pt x="3194" y="24852"/>
                  </a:lnTo>
                  <a:lnTo>
                    <a:pt x="0" y="40707"/>
                  </a:lnTo>
                  <a:lnTo>
                    <a:pt x="0" y="61061"/>
                  </a:lnTo>
                  <a:lnTo>
                    <a:pt x="3194" y="76864"/>
                  </a:lnTo>
                  <a:lnTo>
                    <a:pt x="11908" y="89775"/>
                  </a:lnTo>
                  <a:lnTo>
                    <a:pt x="24840" y="98484"/>
                  </a:lnTo>
                  <a:lnTo>
                    <a:pt x="40687" y="101678"/>
                  </a:lnTo>
                  <a:close/>
                </a:path>
              </a:pathLst>
            </a:custGeom>
            <a:ln w="6731">
              <a:solidFill>
                <a:srgbClr val="BB8C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9" name="object 10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75538" y="1430137"/>
              <a:ext cx="715846" cy="19165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515419" y="1458963"/>
              <a:ext cx="635635" cy="102235"/>
            </a:xfrm>
            <a:custGeom>
              <a:avLst/>
              <a:gdLst/>
              <a:ahLst/>
              <a:cxnLst/>
              <a:rect l="l" t="t" r="r" b="b"/>
              <a:pathLst>
                <a:path w="635634" h="102234">
                  <a:moveTo>
                    <a:pt x="584328" y="0"/>
                  </a:moveTo>
                  <a:lnTo>
                    <a:pt x="50815" y="0"/>
                  </a:lnTo>
                  <a:lnTo>
                    <a:pt x="31041" y="3997"/>
                  </a:lnTo>
                  <a:lnTo>
                    <a:pt x="14888" y="14895"/>
                  </a:lnTo>
                  <a:lnTo>
                    <a:pt x="3995" y="31056"/>
                  </a:lnTo>
                  <a:lnTo>
                    <a:pt x="0" y="50839"/>
                  </a:lnTo>
                  <a:lnTo>
                    <a:pt x="3995" y="70623"/>
                  </a:lnTo>
                  <a:lnTo>
                    <a:pt x="14888" y="86783"/>
                  </a:lnTo>
                  <a:lnTo>
                    <a:pt x="31041" y="97681"/>
                  </a:lnTo>
                  <a:lnTo>
                    <a:pt x="50815" y="101678"/>
                  </a:lnTo>
                  <a:lnTo>
                    <a:pt x="584328" y="101678"/>
                  </a:lnTo>
                  <a:lnTo>
                    <a:pt x="604102" y="97681"/>
                  </a:lnTo>
                  <a:lnTo>
                    <a:pt x="620255" y="86783"/>
                  </a:lnTo>
                  <a:lnTo>
                    <a:pt x="631148" y="70623"/>
                  </a:lnTo>
                  <a:lnTo>
                    <a:pt x="635143" y="50839"/>
                  </a:lnTo>
                  <a:lnTo>
                    <a:pt x="631148" y="31056"/>
                  </a:lnTo>
                  <a:lnTo>
                    <a:pt x="620255" y="14895"/>
                  </a:lnTo>
                  <a:lnTo>
                    <a:pt x="604102" y="3997"/>
                  </a:lnTo>
                  <a:lnTo>
                    <a:pt x="584328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6515419" y="1458964"/>
              <a:ext cx="635635" cy="102235"/>
            </a:xfrm>
            <a:custGeom>
              <a:avLst/>
              <a:gdLst/>
              <a:ahLst/>
              <a:cxnLst/>
              <a:rect l="l" t="t" r="r" b="b"/>
              <a:pathLst>
                <a:path w="635634" h="102234">
                  <a:moveTo>
                    <a:pt x="50815" y="101678"/>
                  </a:moveTo>
                  <a:lnTo>
                    <a:pt x="584328" y="101678"/>
                  </a:lnTo>
                  <a:lnTo>
                    <a:pt x="604102" y="97681"/>
                  </a:lnTo>
                  <a:lnTo>
                    <a:pt x="620254" y="86783"/>
                  </a:lnTo>
                  <a:lnTo>
                    <a:pt x="631148" y="70622"/>
                  </a:lnTo>
                  <a:lnTo>
                    <a:pt x="635143" y="50839"/>
                  </a:lnTo>
                  <a:lnTo>
                    <a:pt x="631148" y="31055"/>
                  </a:lnTo>
                  <a:lnTo>
                    <a:pt x="620254" y="14895"/>
                  </a:lnTo>
                  <a:lnTo>
                    <a:pt x="604102" y="3997"/>
                  </a:lnTo>
                  <a:lnTo>
                    <a:pt x="584328" y="0"/>
                  </a:lnTo>
                  <a:lnTo>
                    <a:pt x="50815" y="0"/>
                  </a:lnTo>
                  <a:lnTo>
                    <a:pt x="31041" y="3997"/>
                  </a:lnTo>
                  <a:lnTo>
                    <a:pt x="14888" y="14895"/>
                  </a:lnTo>
                  <a:lnTo>
                    <a:pt x="3995" y="31055"/>
                  </a:lnTo>
                  <a:lnTo>
                    <a:pt x="0" y="50839"/>
                  </a:lnTo>
                  <a:lnTo>
                    <a:pt x="3995" y="70622"/>
                  </a:lnTo>
                  <a:lnTo>
                    <a:pt x="14888" y="86783"/>
                  </a:lnTo>
                  <a:lnTo>
                    <a:pt x="31041" y="97681"/>
                  </a:lnTo>
                  <a:lnTo>
                    <a:pt x="50815" y="101678"/>
                  </a:lnTo>
                  <a:close/>
                </a:path>
              </a:pathLst>
            </a:custGeom>
            <a:ln w="6731">
              <a:solidFill>
                <a:srgbClr val="C7C7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/>
          <p:cNvSpPr txBox="1"/>
          <p:nvPr/>
        </p:nvSpPr>
        <p:spPr>
          <a:xfrm>
            <a:off x="6312248" y="1408142"/>
            <a:ext cx="1016635" cy="704215"/>
          </a:xfrm>
          <a:prstGeom prst="rect">
            <a:avLst/>
          </a:prstGeom>
          <a:ln w="6730">
            <a:solidFill>
              <a:srgbClr val="C7C7C7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365"/>
              </a:spcBef>
            </a:pPr>
            <a:r>
              <a:rPr dirty="0" sz="650" spc="30">
                <a:solidFill>
                  <a:srgbClr val="FEFFFF"/>
                </a:solidFill>
                <a:latin typeface="Calibri"/>
                <a:cs typeface="Calibri"/>
              </a:rPr>
              <a:t>App</a:t>
            </a:r>
            <a:r>
              <a:rPr dirty="0" sz="650" spc="-15">
                <a:solidFill>
                  <a:srgbClr val="FEFFFF"/>
                </a:solidFill>
                <a:latin typeface="Calibri"/>
                <a:cs typeface="Calibri"/>
              </a:rPr>
              <a:t> </a:t>
            </a:r>
            <a:r>
              <a:rPr dirty="0" sz="650" spc="20">
                <a:solidFill>
                  <a:srgbClr val="FEFFFF"/>
                </a:solidFill>
                <a:latin typeface="Calibri"/>
                <a:cs typeface="Calibri"/>
              </a:rPr>
              <a:t>Testing</a:t>
            </a:r>
            <a:endParaRPr sz="650">
              <a:latin typeface="Calibri"/>
              <a:cs typeface="Calibri"/>
            </a:endParaRPr>
          </a:p>
          <a:p>
            <a:pPr marL="280670">
              <a:lnSpc>
                <a:spcPct val="100000"/>
              </a:lnSpc>
              <a:spcBef>
                <a:spcPts val="170"/>
              </a:spcBef>
            </a:pPr>
            <a:r>
              <a:rPr dirty="0" sz="700">
                <a:solidFill>
                  <a:srgbClr val="FEFFFF"/>
                </a:solidFill>
                <a:latin typeface="Calibri"/>
                <a:cs typeface="Calibri"/>
              </a:rPr>
              <a:t>Docker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Calibri"/>
              <a:cs typeface="Calibri"/>
            </a:endParaRPr>
          </a:p>
          <a:p>
            <a:pPr algn="ctr" marR="168275">
              <a:lnSpc>
                <a:spcPct val="100000"/>
              </a:lnSpc>
            </a:pPr>
            <a:r>
              <a:rPr dirty="0" sz="700" spc="20">
                <a:solidFill>
                  <a:srgbClr val="D16D2A"/>
                </a:solidFill>
                <a:latin typeface="Calibri"/>
                <a:cs typeface="Calibri"/>
              </a:rPr>
              <a:t>VM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8071596" y="2062670"/>
            <a:ext cx="582295" cy="908050"/>
            <a:chOff x="8071596" y="2062670"/>
            <a:chExt cx="582295" cy="908050"/>
          </a:xfrm>
        </p:grpSpPr>
        <p:sp>
          <p:nvSpPr>
            <p:cNvPr id="114" name="object 114"/>
            <p:cNvSpPr/>
            <p:nvPr/>
          </p:nvSpPr>
          <p:spPr>
            <a:xfrm>
              <a:off x="8362864" y="2113421"/>
              <a:ext cx="0" cy="848994"/>
            </a:xfrm>
            <a:custGeom>
              <a:avLst/>
              <a:gdLst/>
              <a:ahLst/>
              <a:cxnLst/>
              <a:rect l="l" t="t" r="r" b="b"/>
              <a:pathLst>
                <a:path w="0" h="848994">
                  <a:moveTo>
                    <a:pt x="0" y="482747"/>
                  </a:moveTo>
                  <a:lnTo>
                    <a:pt x="0" y="848573"/>
                  </a:lnTo>
                </a:path>
                <a:path w="0" h="848994">
                  <a:moveTo>
                    <a:pt x="0" y="0"/>
                  </a:moveTo>
                  <a:lnTo>
                    <a:pt x="0" y="310593"/>
                  </a:lnTo>
                </a:path>
              </a:pathLst>
            </a:custGeom>
            <a:ln w="16848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8327464" y="20626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0918" y="0"/>
                  </a:moveTo>
                  <a:lnTo>
                    <a:pt x="0" y="63392"/>
                  </a:lnTo>
                  <a:lnTo>
                    <a:pt x="63092" y="62763"/>
                  </a:lnTo>
                  <a:lnTo>
                    <a:pt x="3091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8071596" y="2424015"/>
              <a:ext cx="582295" cy="172720"/>
            </a:xfrm>
            <a:custGeom>
              <a:avLst/>
              <a:gdLst/>
              <a:ahLst/>
              <a:cxnLst/>
              <a:rect l="l" t="t" r="r" b="b"/>
              <a:pathLst>
                <a:path w="582295" h="172719">
                  <a:moveTo>
                    <a:pt x="582006" y="0"/>
                  </a:moveTo>
                  <a:lnTo>
                    <a:pt x="0" y="0"/>
                  </a:lnTo>
                  <a:lnTo>
                    <a:pt x="0" y="172154"/>
                  </a:lnTo>
                  <a:lnTo>
                    <a:pt x="582006" y="172154"/>
                  </a:lnTo>
                  <a:lnTo>
                    <a:pt x="582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7" name="object 117"/>
          <p:cNvSpPr txBox="1"/>
          <p:nvPr/>
        </p:nvSpPr>
        <p:spPr>
          <a:xfrm>
            <a:off x="8063915" y="2403783"/>
            <a:ext cx="607695" cy="11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50" spc="30">
                <a:solidFill>
                  <a:srgbClr val="4F88BB"/>
                </a:solidFill>
                <a:latin typeface="Calibri"/>
                <a:cs typeface="Calibri"/>
              </a:rPr>
              <a:t>P</a:t>
            </a:r>
            <a:r>
              <a:rPr dirty="0" sz="550" spc="-35">
                <a:solidFill>
                  <a:srgbClr val="4F88BB"/>
                </a:solidFill>
                <a:latin typeface="Calibri"/>
                <a:cs typeface="Calibri"/>
              </a:rPr>
              <a:t>r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o</a:t>
            </a:r>
            <a:r>
              <a:rPr dirty="0" sz="550" spc="10">
                <a:solidFill>
                  <a:srgbClr val="4F88BB"/>
                </a:solidFill>
                <a:latin typeface="Calibri"/>
                <a:cs typeface="Calibri"/>
              </a:rPr>
              <a:t>v</a:t>
            </a:r>
            <a:r>
              <a:rPr dirty="0" sz="550" spc="-25">
                <a:solidFill>
                  <a:srgbClr val="4F88BB"/>
                </a:solidFill>
                <a:latin typeface="Calibri"/>
                <a:cs typeface="Calibri"/>
              </a:rPr>
              <a:t>i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s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i</a:t>
            </a:r>
            <a:r>
              <a:rPr dirty="0" sz="550" spc="-30">
                <a:solidFill>
                  <a:srgbClr val="4F88BB"/>
                </a:solidFill>
                <a:latin typeface="Calibri"/>
                <a:cs typeface="Calibri"/>
              </a:rPr>
              <a:t>o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n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R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550" spc="45">
                <a:solidFill>
                  <a:srgbClr val="4F88BB"/>
                </a:solidFill>
                <a:latin typeface="Calibri"/>
                <a:cs typeface="Calibri"/>
              </a:rPr>
              <a:t>s</a:t>
            </a:r>
            <a:r>
              <a:rPr dirty="0" sz="550" spc="-30">
                <a:solidFill>
                  <a:srgbClr val="4F88BB"/>
                </a:solidFill>
                <a:latin typeface="Calibri"/>
                <a:cs typeface="Calibri"/>
              </a:rPr>
              <a:t>o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u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r</a:t>
            </a:r>
            <a:r>
              <a:rPr dirty="0" sz="550" spc="-25">
                <a:solidFill>
                  <a:srgbClr val="4F88BB"/>
                </a:solidFill>
                <a:latin typeface="Calibri"/>
                <a:cs typeface="Calibri"/>
              </a:rPr>
              <a:t>c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550" spc="10">
                <a:solidFill>
                  <a:srgbClr val="4F88BB"/>
                </a:solidFill>
                <a:latin typeface="Calibri"/>
                <a:cs typeface="Calibri"/>
              </a:rPr>
              <a:t>s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199421" y="2489636"/>
            <a:ext cx="335915" cy="1149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f</a:t>
            </a:r>
            <a:r>
              <a:rPr dirty="0" sz="550" spc="20">
                <a:solidFill>
                  <a:srgbClr val="4F88BB"/>
                </a:solidFill>
                <a:latin typeface="Calibri"/>
                <a:cs typeface="Calibri"/>
              </a:rPr>
              <a:t>o</a:t>
            </a:r>
            <a:r>
              <a:rPr dirty="0" sz="550" spc="10">
                <a:solidFill>
                  <a:srgbClr val="4F88BB"/>
                </a:solidFill>
                <a:latin typeface="Calibri"/>
                <a:cs typeface="Calibri"/>
              </a:rPr>
              <a:t>r</a:t>
            </a:r>
            <a:r>
              <a:rPr dirty="0" sz="550" spc="-15">
                <a:solidFill>
                  <a:srgbClr val="4F88BB"/>
                </a:solidFill>
                <a:latin typeface="Calibri"/>
                <a:cs typeface="Calibri"/>
              </a:rPr>
              <a:t> </a:t>
            </a:r>
            <a:r>
              <a:rPr dirty="0" sz="550" spc="-5">
                <a:solidFill>
                  <a:srgbClr val="4F88BB"/>
                </a:solidFill>
                <a:latin typeface="Calibri"/>
                <a:cs typeface="Calibri"/>
              </a:rPr>
              <a:t>T</a:t>
            </a:r>
            <a:r>
              <a:rPr dirty="0" sz="550" spc="40">
                <a:solidFill>
                  <a:srgbClr val="4F88BB"/>
                </a:solidFill>
                <a:latin typeface="Calibri"/>
                <a:cs typeface="Calibri"/>
              </a:rPr>
              <a:t>e</a:t>
            </a:r>
            <a:r>
              <a:rPr dirty="0" sz="550" spc="-10">
                <a:solidFill>
                  <a:srgbClr val="4F88BB"/>
                </a:solidFill>
                <a:latin typeface="Calibri"/>
                <a:cs typeface="Calibri"/>
              </a:rPr>
              <a:t>s</a:t>
            </a:r>
            <a:r>
              <a:rPr dirty="0" sz="550" spc="-30">
                <a:solidFill>
                  <a:srgbClr val="4F88BB"/>
                </a:solidFill>
                <a:latin typeface="Calibri"/>
                <a:cs typeface="Calibri"/>
              </a:rPr>
              <a:t>t</a:t>
            </a:r>
            <a:r>
              <a:rPr dirty="0" sz="550" spc="25">
                <a:solidFill>
                  <a:srgbClr val="4F88BB"/>
                </a:solidFill>
                <a:latin typeface="Calibri"/>
                <a:cs typeface="Calibri"/>
              </a:rPr>
              <a:t>i</a:t>
            </a:r>
            <a:r>
              <a:rPr dirty="0" sz="550" spc="-30">
                <a:solidFill>
                  <a:srgbClr val="4F88BB"/>
                </a:solidFill>
                <a:latin typeface="Calibri"/>
                <a:cs typeface="Calibri"/>
              </a:rPr>
              <a:t>n</a:t>
            </a:r>
            <a:r>
              <a:rPr dirty="0" sz="550" spc="15">
                <a:solidFill>
                  <a:srgbClr val="4F88BB"/>
                </a:solidFill>
                <a:latin typeface="Calibri"/>
                <a:cs typeface="Calibri"/>
              </a:rPr>
              <a:t>g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6159625" y="1383063"/>
            <a:ext cx="1240790" cy="1557020"/>
            <a:chOff x="6159625" y="1383063"/>
            <a:chExt cx="1240790" cy="1557020"/>
          </a:xfrm>
        </p:grpSpPr>
        <p:pic>
          <p:nvPicPr>
            <p:cNvPr id="120" name="object 12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73891" y="1383063"/>
              <a:ext cx="1098931" cy="790161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59625" y="2586799"/>
              <a:ext cx="1240173" cy="35305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6199417" y="2615356"/>
              <a:ext cx="1159510" cy="265430"/>
            </a:xfrm>
            <a:custGeom>
              <a:avLst/>
              <a:gdLst/>
              <a:ahLst/>
              <a:cxnLst/>
              <a:rect l="l" t="t" r="r" b="b"/>
              <a:pathLst>
                <a:path w="1159509" h="265430">
                  <a:moveTo>
                    <a:pt x="1043186" y="0"/>
                  </a:moveTo>
                  <a:lnTo>
                    <a:pt x="115968" y="0"/>
                  </a:lnTo>
                  <a:lnTo>
                    <a:pt x="70815" y="9112"/>
                  </a:lnTo>
                  <a:lnTo>
                    <a:pt x="33954" y="33960"/>
                  </a:lnTo>
                  <a:lnTo>
                    <a:pt x="9108" y="70812"/>
                  </a:lnTo>
                  <a:lnTo>
                    <a:pt x="0" y="115935"/>
                  </a:lnTo>
                  <a:lnTo>
                    <a:pt x="0" y="149110"/>
                  </a:lnTo>
                  <a:lnTo>
                    <a:pt x="9108" y="194234"/>
                  </a:lnTo>
                  <a:lnTo>
                    <a:pt x="33954" y="231086"/>
                  </a:lnTo>
                  <a:lnTo>
                    <a:pt x="70815" y="255934"/>
                  </a:lnTo>
                  <a:lnTo>
                    <a:pt x="115968" y="265046"/>
                  </a:lnTo>
                  <a:lnTo>
                    <a:pt x="1043186" y="265046"/>
                  </a:lnTo>
                  <a:lnTo>
                    <a:pt x="1088339" y="255934"/>
                  </a:lnTo>
                  <a:lnTo>
                    <a:pt x="1125200" y="231086"/>
                  </a:lnTo>
                  <a:lnTo>
                    <a:pt x="1150046" y="194234"/>
                  </a:lnTo>
                  <a:lnTo>
                    <a:pt x="1159155" y="149110"/>
                  </a:lnTo>
                  <a:lnTo>
                    <a:pt x="1159155" y="115935"/>
                  </a:lnTo>
                  <a:lnTo>
                    <a:pt x="1150046" y="70812"/>
                  </a:lnTo>
                  <a:lnTo>
                    <a:pt x="1125200" y="33960"/>
                  </a:lnTo>
                  <a:lnTo>
                    <a:pt x="1088339" y="9112"/>
                  </a:lnTo>
                  <a:lnTo>
                    <a:pt x="1043186" y="0"/>
                  </a:lnTo>
                  <a:close/>
                </a:path>
              </a:pathLst>
            </a:custGeom>
            <a:solidFill>
              <a:srgbClr val="6298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6199416" y="2615357"/>
              <a:ext cx="1159510" cy="265430"/>
            </a:xfrm>
            <a:custGeom>
              <a:avLst/>
              <a:gdLst/>
              <a:ahLst/>
              <a:cxnLst/>
              <a:rect l="l" t="t" r="r" b="b"/>
              <a:pathLst>
                <a:path w="1159509" h="265430">
                  <a:moveTo>
                    <a:pt x="115969" y="265046"/>
                  </a:moveTo>
                  <a:lnTo>
                    <a:pt x="1043187" y="265046"/>
                  </a:lnTo>
                  <a:lnTo>
                    <a:pt x="1088340" y="255933"/>
                  </a:lnTo>
                  <a:lnTo>
                    <a:pt x="1125201" y="231085"/>
                  </a:lnTo>
                  <a:lnTo>
                    <a:pt x="1150047" y="194234"/>
                  </a:lnTo>
                  <a:lnTo>
                    <a:pt x="1159156" y="149110"/>
                  </a:lnTo>
                  <a:lnTo>
                    <a:pt x="1159156" y="115935"/>
                  </a:lnTo>
                  <a:lnTo>
                    <a:pt x="1150047" y="70811"/>
                  </a:lnTo>
                  <a:lnTo>
                    <a:pt x="1125201" y="33960"/>
                  </a:lnTo>
                  <a:lnTo>
                    <a:pt x="1088340" y="9112"/>
                  </a:lnTo>
                  <a:lnTo>
                    <a:pt x="1043187" y="0"/>
                  </a:lnTo>
                  <a:lnTo>
                    <a:pt x="115969" y="0"/>
                  </a:lnTo>
                  <a:lnTo>
                    <a:pt x="70815" y="9112"/>
                  </a:lnTo>
                  <a:lnTo>
                    <a:pt x="33955" y="33960"/>
                  </a:lnTo>
                  <a:lnTo>
                    <a:pt x="9109" y="70811"/>
                  </a:lnTo>
                  <a:lnTo>
                    <a:pt x="0" y="115935"/>
                  </a:lnTo>
                  <a:lnTo>
                    <a:pt x="0" y="149110"/>
                  </a:lnTo>
                  <a:lnTo>
                    <a:pt x="9109" y="194234"/>
                  </a:lnTo>
                  <a:lnTo>
                    <a:pt x="33955" y="231085"/>
                  </a:lnTo>
                  <a:lnTo>
                    <a:pt x="70815" y="255933"/>
                  </a:lnTo>
                  <a:lnTo>
                    <a:pt x="115969" y="265046"/>
                  </a:lnTo>
                  <a:close/>
                </a:path>
              </a:pathLst>
            </a:custGeom>
            <a:ln w="6731">
              <a:solidFill>
                <a:srgbClr val="507E3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6288794" y="2187021"/>
            <a:ext cx="981075" cy="125031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ctr" marL="112395" marR="97790">
              <a:lnSpc>
                <a:spcPts val="1190"/>
              </a:lnSpc>
              <a:spcBef>
                <a:spcPts val="155"/>
              </a:spcBef>
            </a:pP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J</a:t>
            </a:r>
            <a:r>
              <a:rPr dirty="0" sz="1000" spc="-25">
                <a:solidFill>
                  <a:srgbClr val="FEFFFF"/>
                </a:solidFill>
                <a:latin typeface="Calibri"/>
                <a:cs typeface="Calibri"/>
              </a:rPr>
              <a:t>e</a:t>
            </a: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n</a:t>
            </a:r>
            <a:r>
              <a:rPr dirty="0" sz="1000" spc="15">
                <a:solidFill>
                  <a:srgbClr val="FEFFFF"/>
                </a:solidFill>
                <a:latin typeface="Calibri"/>
                <a:cs typeface="Calibri"/>
              </a:rPr>
              <a:t>k</a:t>
            </a:r>
            <a:r>
              <a:rPr dirty="0" sz="1000" spc="-20">
                <a:solidFill>
                  <a:srgbClr val="FEFFFF"/>
                </a:solidFill>
                <a:latin typeface="Calibri"/>
                <a:cs typeface="Calibri"/>
              </a:rPr>
              <a:t>i</a:t>
            </a: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n</a:t>
            </a:r>
            <a:r>
              <a:rPr dirty="0" sz="1000">
                <a:solidFill>
                  <a:srgbClr val="FEFFFF"/>
                </a:solidFill>
                <a:latin typeface="Calibri"/>
                <a:cs typeface="Calibri"/>
              </a:rPr>
              <a:t>s</a:t>
            </a:r>
            <a:r>
              <a:rPr dirty="0" sz="1000" spc="-40">
                <a:solidFill>
                  <a:srgbClr val="FEFFFF"/>
                </a:solidFill>
                <a:latin typeface="Calibri"/>
                <a:cs typeface="Calibri"/>
              </a:rPr>
              <a:t> </a:t>
            </a:r>
            <a:r>
              <a:rPr dirty="0" sz="1000" spc="10">
                <a:solidFill>
                  <a:srgbClr val="FEFFFF"/>
                </a:solidFill>
                <a:latin typeface="Calibri"/>
                <a:cs typeface="Calibri"/>
              </a:rPr>
              <a:t>I</a:t>
            </a:r>
            <a:r>
              <a:rPr dirty="0" sz="1000" spc="-10">
                <a:solidFill>
                  <a:srgbClr val="FEFFFF"/>
                </a:solidFill>
                <a:latin typeface="Calibri"/>
                <a:cs typeface="Calibri"/>
              </a:rPr>
              <a:t>ma</a:t>
            </a:r>
            <a:r>
              <a:rPr dirty="0" sz="1000" spc="-55">
                <a:solidFill>
                  <a:srgbClr val="FEFFFF"/>
                </a:solidFill>
                <a:latin typeface="Calibri"/>
                <a:cs typeface="Calibri"/>
              </a:rPr>
              <a:t>g</a:t>
            </a:r>
            <a:r>
              <a:rPr dirty="0" sz="1000" spc="25">
                <a:solidFill>
                  <a:srgbClr val="FEFFFF"/>
                </a:solidFill>
                <a:latin typeface="Calibri"/>
                <a:cs typeface="Calibri"/>
              </a:rPr>
              <a:t>e</a:t>
            </a:r>
            <a:r>
              <a:rPr dirty="0" sz="1000">
                <a:solidFill>
                  <a:srgbClr val="FEFFFF"/>
                </a:solidFill>
                <a:latin typeface="Calibri"/>
                <a:cs typeface="Calibri"/>
              </a:rPr>
              <a:t>s  </a:t>
            </a: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(Repo)</a:t>
            </a:r>
            <a:endParaRPr sz="1000">
              <a:latin typeface="Calibri"/>
              <a:cs typeface="Calibri"/>
            </a:endParaRPr>
          </a:p>
          <a:p>
            <a:pPr algn="ctr" marL="12700" marR="5080">
              <a:lnSpc>
                <a:spcPts val="1190"/>
              </a:lnSpc>
              <a:spcBef>
                <a:spcPts val="650"/>
              </a:spcBef>
            </a:pP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ub</a:t>
            </a:r>
            <a:r>
              <a:rPr dirty="0" sz="1000" spc="-55">
                <a:solidFill>
                  <a:srgbClr val="FEFFFF"/>
                </a:solidFill>
                <a:latin typeface="Calibri"/>
                <a:cs typeface="Calibri"/>
              </a:rPr>
              <a:t>u</a:t>
            </a: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n</a:t>
            </a:r>
            <a:r>
              <a:rPr dirty="0" sz="1000" spc="-20">
                <a:solidFill>
                  <a:srgbClr val="FEFFFF"/>
                </a:solidFill>
                <a:latin typeface="Calibri"/>
                <a:cs typeface="Calibri"/>
              </a:rPr>
              <a:t>t</a:t>
            </a:r>
            <a:r>
              <a:rPr dirty="0" sz="1000" spc="15">
                <a:solidFill>
                  <a:srgbClr val="FEFFFF"/>
                </a:solidFill>
                <a:latin typeface="Calibri"/>
                <a:cs typeface="Calibri"/>
              </a:rPr>
              <a:t>u</a:t>
            </a: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-</a:t>
            </a:r>
            <a:r>
              <a:rPr dirty="0" sz="1000" spc="-25">
                <a:solidFill>
                  <a:srgbClr val="FEFFFF"/>
                </a:solidFill>
                <a:latin typeface="Calibri"/>
                <a:cs typeface="Calibri"/>
              </a:rPr>
              <a:t>s</a:t>
            </a:r>
            <a:r>
              <a:rPr dirty="0" sz="1000" spc="25">
                <a:solidFill>
                  <a:srgbClr val="FEFFFF"/>
                </a:solidFill>
                <a:latin typeface="Calibri"/>
                <a:cs typeface="Calibri"/>
              </a:rPr>
              <a:t>s</a:t>
            </a:r>
            <a:r>
              <a:rPr dirty="0" sz="1000" spc="-55">
                <a:solidFill>
                  <a:srgbClr val="FEFFFF"/>
                </a:solidFill>
                <a:latin typeface="Calibri"/>
                <a:cs typeface="Calibri"/>
              </a:rPr>
              <a:t>h</a:t>
            </a:r>
            <a:r>
              <a:rPr dirty="0" sz="1000" spc="15">
                <a:solidFill>
                  <a:srgbClr val="FEFFFF"/>
                </a:solidFill>
                <a:latin typeface="Calibri"/>
                <a:cs typeface="Calibri"/>
              </a:rPr>
              <a:t>d</a:t>
            </a: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:</a:t>
            </a:r>
            <a:r>
              <a:rPr dirty="0" sz="1000" spc="-35">
                <a:solidFill>
                  <a:srgbClr val="FEFFFF"/>
                </a:solidFill>
                <a:latin typeface="Calibri"/>
                <a:cs typeface="Calibri"/>
              </a:rPr>
              <a:t>1</a:t>
            </a:r>
            <a:r>
              <a:rPr dirty="0" sz="1000" spc="15">
                <a:solidFill>
                  <a:srgbClr val="FEFFFF"/>
                </a:solidFill>
                <a:latin typeface="Calibri"/>
                <a:cs typeface="Calibri"/>
              </a:rPr>
              <a:t>4</a:t>
            </a:r>
            <a:r>
              <a:rPr dirty="0" sz="1000" spc="-10">
                <a:solidFill>
                  <a:srgbClr val="FEFFFF"/>
                </a:solidFill>
                <a:latin typeface="Calibri"/>
                <a:cs typeface="Calibri"/>
              </a:rPr>
              <a:t>.</a:t>
            </a:r>
            <a:r>
              <a:rPr dirty="0" sz="1000" spc="-35">
                <a:solidFill>
                  <a:srgbClr val="FEFFFF"/>
                </a:solidFill>
                <a:latin typeface="Calibri"/>
                <a:cs typeface="Calibri"/>
              </a:rPr>
              <a:t>04  </a:t>
            </a:r>
            <a:r>
              <a:rPr dirty="0" sz="1000" spc="-10">
                <a:solidFill>
                  <a:srgbClr val="FEFFFF"/>
                </a:solidFill>
                <a:latin typeface="Calibri"/>
                <a:cs typeface="Calibri"/>
              </a:rPr>
              <a:t>centos-sshd:7</a:t>
            </a:r>
            <a:endParaRPr sz="1000">
              <a:latin typeface="Calibri"/>
              <a:cs typeface="Calibri"/>
            </a:endParaRPr>
          </a:p>
          <a:p>
            <a:pPr algn="ctr" marL="141605" marR="128270" indent="-635">
              <a:lnSpc>
                <a:spcPts val="1190"/>
              </a:lnSpc>
              <a:spcBef>
                <a:spcPts val="645"/>
              </a:spcBef>
            </a:pPr>
            <a:r>
              <a:rPr dirty="0" sz="1000" spc="-10">
                <a:solidFill>
                  <a:srgbClr val="FEFFFF"/>
                </a:solidFill>
                <a:latin typeface="Calibri"/>
                <a:cs typeface="Calibri"/>
              </a:rPr>
              <a:t>Application </a:t>
            </a: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 </a:t>
            </a:r>
            <a:r>
              <a:rPr dirty="0" sz="1000" spc="-35">
                <a:solidFill>
                  <a:srgbClr val="FEFFFF"/>
                </a:solidFill>
                <a:latin typeface="Calibri"/>
                <a:cs typeface="Calibri"/>
              </a:rPr>
              <a:t>D</a:t>
            </a: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oc</a:t>
            </a:r>
            <a:r>
              <a:rPr dirty="0" sz="1000" spc="15">
                <a:solidFill>
                  <a:srgbClr val="FEFFFF"/>
                </a:solidFill>
                <a:latin typeface="Calibri"/>
                <a:cs typeface="Calibri"/>
              </a:rPr>
              <a:t>k</a:t>
            </a:r>
            <a:r>
              <a:rPr dirty="0" sz="1000" spc="-25">
                <a:solidFill>
                  <a:srgbClr val="FEFFFF"/>
                </a:solidFill>
                <a:latin typeface="Calibri"/>
                <a:cs typeface="Calibri"/>
              </a:rPr>
              <a:t>e</a:t>
            </a:r>
            <a:r>
              <a:rPr dirty="0" sz="1000">
                <a:solidFill>
                  <a:srgbClr val="FEFFFF"/>
                </a:solidFill>
                <a:latin typeface="Calibri"/>
                <a:cs typeface="Calibri"/>
              </a:rPr>
              <a:t>r</a:t>
            </a:r>
            <a:r>
              <a:rPr dirty="0" sz="1000">
                <a:solidFill>
                  <a:srgbClr val="FEFFFF"/>
                </a:solidFill>
                <a:latin typeface="Calibri"/>
                <a:cs typeface="Calibri"/>
              </a:rPr>
              <a:t> </a:t>
            </a:r>
            <a:r>
              <a:rPr dirty="0" sz="1000" spc="-45">
                <a:solidFill>
                  <a:srgbClr val="FEFFFF"/>
                </a:solidFill>
                <a:latin typeface="Calibri"/>
                <a:cs typeface="Calibri"/>
              </a:rPr>
              <a:t>I</a:t>
            </a:r>
            <a:r>
              <a:rPr dirty="0" sz="1000" spc="-10">
                <a:solidFill>
                  <a:srgbClr val="FEFFFF"/>
                </a:solidFill>
                <a:latin typeface="Calibri"/>
                <a:cs typeface="Calibri"/>
              </a:rPr>
              <a:t>m</a:t>
            </a:r>
            <a:r>
              <a:rPr dirty="0" sz="1000" spc="-5">
                <a:solidFill>
                  <a:srgbClr val="FEFFFF"/>
                </a:solidFill>
                <a:latin typeface="Calibri"/>
                <a:cs typeface="Calibri"/>
              </a:rPr>
              <a:t>a</a:t>
            </a:r>
            <a:r>
              <a:rPr dirty="0" sz="1000">
                <a:solidFill>
                  <a:srgbClr val="FEFFFF"/>
                </a:solidFill>
                <a:latin typeface="Calibri"/>
                <a:cs typeface="Calibri"/>
              </a:rPr>
              <a:t>ge  </a:t>
            </a:r>
            <a:r>
              <a:rPr dirty="0" sz="1000" spc="-10">
                <a:solidFill>
                  <a:srgbClr val="FEFFFF"/>
                </a:solidFill>
                <a:latin typeface="Calibri"/>
                <a:cs typeface="Calibri"/>
              </a:rPr>
              <a:t>(Repo)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5969805" y="2718201"/>
            <a:ext cx="814069" cy="230504"/>
            <a:chOff x="5969805" y="2718201"/>
            <a:chExt cx="814069" cy="230504"/>
          </a:xfrm>
        </p:grpSpPr>
        <p:sp>
          <p:nvSpPr>
            <p:cNvPr id="126" name="object 126"/>
            <p:cNvSpPr/>
            <p:nvPr/>
          </p:nvSpPr>
          <p:spPr>
            <a:xfrm>
              <a:off x="5974288" y="2749494"/>
              <a:ext cx="170180" cy="5080"/>
            </a:xfrm>
            <a:custGeom>
              <a:avLst/>
              <a:gdLst/>
              <a:ahLst/>
              <a:cxnLst/>
              <a:rect l="l" t="t" r="r" b="b"/>
              <a:pathLst>
                <a:path w="170179" h="5080">
                  <a:moveTo>
                    <a:pt x="0" y="4931"/>
                  </a:moveTo>
                  <a:lnTo>
                    <a:pt x="170010" y="0"/>
                  </a:lnTo>
                </a:path>
              </a:pathLst>
            </a:custGeom>
            <a:ln w="8966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6135427" y="2718201"/>
              <a:ext cx="64135" cy="63500"/>
            </a:xfrm>
            <a:custGeom>
              <a:avLst/>
              <a:gdLst/>
              <a:ahLst/>
              <a:cxnLst/>
              <a:rect l="l" t="t" r="r" b="b"/>
              <a:pathLst>
                <a:path w="64135" h="63500">
                  <a:moveTo>
                    <a:pt x="0" y="0"/>
                  </a:moveTo>
                  <a:lnTo>
                    <a:pt x="1882" y="63033"/>
                  </a:lnTo>
                  <a:lnTo>
                    <a:pt x="63990" y="296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6778994" y="2880403"/>
              <a:ext cx="0" cy="67945"/>
            </a:xfrm>
            <a:custGeom>
              <a:avLst/>
              <a:gdLst/>
              <a:ahLst/>
              <a:cxnLst/>
              <a:rect l="l" t="t" r="r" b="b"/>
              <a:pathLst>
                <a:path w="0" h="67944">
                  <a:moveTo>
                    <a:pt x="0" y="67875"/>
                  </a:moveTo>
                  <a:lnTo>
                    <a:pt x="0" y="0"/>
                  </a:lnTo>
                </a:path>
              </a:pathLst>
            </a:custGeom>
            <a:ln w="8962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040" y="114120"/>
            <a:ext cx="552323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807210" marR="5080" indent="-1795145">
              <a:lnSpc>
                <a:spcPct val="100299"/>
              </a:lnSpc>
              <a:spcBef>
                <a:spcPts val="85"/>
              </a:spcBef>
            </a:pPr>
            <a:r>
              <a:rPr dirty="0" spc="-5"/>
              <a:t>Ejemplo de </a:t>
            </a:r>
            <a:r>
              <a:rPr dirty="0"/>
              <a:t>Uso: CI </a:t>
            </a:r>
            <a:r>
              <a:rPr dirty="0" spc="-5"/>
              <a:t>basado en </a:t>
            </a:r>
            <a:r>
              <a:rPr dirty="0" spc="-800"/>
              <a:t> </a:t>
            </a:r>
            <a:r>
              <a:rPr dirty="0" spc="-25"/>
              <a:t>Docker</a:t>
            </a:r>
            <a:r>
              <a:rPr dirty="0" spc="-15"/>
              <a:t> </a:t>
            </a:r>
            <a:r>
              <a:rPr dirty="0"/>
              <a:t>(II)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1" y="1345374"/>
            <a:ext cx="2614295" cy="412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301625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Diferentes </a:t>
            </a:r>
            <a:r>
              <a:rPr dirty="0" sz="2400" spc="-10">
                <a:latin typeface="Calibri"/>
                <a:cs typeface="Calibri"/>
              </a:rPr>
              <a:t>tags 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para diferentes 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c</a:t>
            </a:r>
            <a:r>
              <a:rPr dirty="0" sz="2400" spc="-5">
                <a:latin typeface="Calibri"/>
                <a:cs typeface="Calibri"/>
              </a:rPr>
              <a:t>o</a:t>
            </a:r>
            <a:r>
              <a:rPr dirty="0" sz="2400" spc="-15">
                <a:latin typeface="Calibri"/>
                <a:cs typeface="Calibri"/>
              </a:rPr>
              <a:t>n</a:t>
            </a:r>
            <a:r>
              <a:rPr dirty="0" sz="2400">
                <a:latin typeface="Calibri"/>
                <a:cs typeface="Calibri"/>
              </a:rPr>
              <a:t>f</a:t>
            </a:r>
            <a:r>
              <a:rPr dirty="0" sz="2400" spc="-5">
                <a:latin typeface="Calibri"/>
                <a:cs typeface="Calibri"/>
              </a:rPr>
              <a:t>ig</a:t>
            </a:r>
            <a:r>
              <a:rPr dirty="0" sz="2400">
                <a:latin typeface="Calibri"/>
                <a:cs typeface="Calibri"/>
              </a:rPr>
              <a:t>u</a:t>
            </a:r>
            <a:r>
              <a:rPr dirty="0" sz="2400" spc="-50">
                <a:latin typeface="Calibri"/>
                <a:cs typeface="Calibri"/>
              </a:rPr>
              <a:t>r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cio</a:t>
            </a:r>
            <a:r>
              <a:rPr dirty="0" sz="2400">
                <a:latin typeface="Calibri"/>
                <a:cs typeface="Calibri"/>
              </a:rPr>
              <a:t>n</a:t>
            </a:r>
            <a:r>
              <a:rPr dirty="0" sz="2400" spc="5">
                <a:latin typeface="Calibri"/>
                <a:cs typeface="Calibri"/>
              </a:rPr>
              <a:t>e</a:t>
            </a:r>
            <a:r>
              <a:rPr dirty="0" sz="2400">
                <a:latin typeface="Calibri"/>
                <a:cs typeface="Calibri"/>
              </a:rPr>
              <a:t>s  de </a:t>
            </a:r>
            <a:r>
              <a:rPr dirty="0" sz="2400" spc="-10">
                <a:latin typeface="Calibri"/>
                <a:cs typeface="Calibri"/>
              </a:rPr>
              <a:t>entornos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ejecución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aplicaciones.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99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Permite </a:t>
            </a:r>
            <a:r>
              <a:rPr dirty="0" sz="2400" spc="-10">
                <a:latin typeface="Calibri"/>
                <a:cs typeface="Calibri"/>
              </a:rPr>
              <a:t>desplegar </a:t>
            </a:r>
            <a:r>
              <a:rPr dirty="0" sz="2400" spc="-5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</a:t>
            </a:r>
            <a:r>
              <a:rPr dirty="0" sz="2400" spc="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entorno</a:t>
            </a:r>
            <a:r>
              <a:rPr dirty="0" sz="2400" spc="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test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5">
                <a:latin typeface="Calibri"/>
                <a:cs typeface="Calibri"/>
              </a:rPr>
              <a:t>segundos,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integrado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Jenkins.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8515" y="5341526"/>
            <a:ext cx="155575" cy="186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85"/>
              </a:lnSpc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8292" y="1874168"/>
            <a:ext cx="5745707" cy="38408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77032" y="1407131"/>
            <a:ext cx="48755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0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https://hub.docker.com/r/grycap/jenkins/tags/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040" y="114120"/>
            <a:ext cx="552323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749425" marR="5080" indent="-1737360">
              <a:lnSpc>
                <a:spcPct val="100299"/>
              </a:lnSpc>
              <a:spcBef>
                <a:spcPts val="85"/>
              </a:spcBef>
            </a:pPr>
            <a:r>
              <a:rPr dirty="0" spc="-5"/>
              <a:t>Ejemplo de </a:t>
            </a:r>
            <a:r>
              <a:rPr dirty="0"/>
              <a:t>Uso: CI </a:t>
            </a:r>
            <a:r>
              <a:rPr dirty="0" spc="-5"/>
              <a:t>basado en </a:t>
            </a:r>
            <a:r>
              <a:rPr dirty="0" spc="-800"/>
              <a:t> </a:t>
            </a:r>
            <a:r>
              <a:rPr dirty="0" spc="-25"/>
              <a:t>Docker</a:t>
            </a:r>
            <a:r>
              <a:rPr dirty="0" spc="-15"/>
              <a:t> </a:t>
            </a:r>
            <a:r>
              <a:rPr dirty="0"/>
              <a:t>(III)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2784475" cy="3756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99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Múltiples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imágenes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">
                <a:latin typeface="Calibri"/>
                <a:cs typeface="Calibri"/>
              </a:rPr>
              <a:t>partir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múltiples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Dockerfiles </a:t>
            </a:r>
            <a:r>
              <a:rPr dirty="0" sz="2400" spc="-5">
                <a:latin typeface="Calibri"/>
                <a:cs typeface="Calibri"/>
              </a:rPr>
              <a:t>donde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se especifica </a:t>
            </a:r>
            <a:r>
              <a:rPr dirty="0" sz="2400">
                <a:latin typeface="Calibri"/>
                <a:cs typeface="Calibri"/>
              </a:rPr>
              <a:t>el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entorno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ejecución.</a:t>
            </a:r>
            <a:endParaRPr sz="2400">
              <a:latin typeface="Calibri"/>
              <a:cs typeface="Calibri"/>
            </a:endParaRPr>
          </a:p>
          <a:p>
            <a:pPr marL="355600" marR="187325" indent="-342900">
              <a:lnSpc>
                <a:spcPct val="100099"/>
              </a:lnSpc>
              <a:spcBef>
                <a:spcPts val="5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Construcción 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automática 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</a:t>
            </a:r>
            <a:r>
              <a:rPr dirty="0" sz="2400" spc="-10" i="1">
                <a:latin typeface="Calibri"/>
                <a:cs typeface="Calibri"/>
              </a:rPr>
              <a:t>automated</a:t>
            </a:r>
            <a:r>
              <a:rPr dirty="0" sz="2400" spc="-65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build</a:t>
            </a:r>
            <a:r>
              <a:rPr dirty="0" sz="240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7406" y="1828800"/>
            <a:ext cx="5876593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5792" y="388441"/>
            <a:ext cx="49174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Resultados</a:t>
            </a:r>
            <a:r>
              <a:rPr dirty="0" spc="-25"/>
              <a:t> </a:t>
            </a:r>
            <a:r>
              <a:rPr dirty="0" spc="-5"/>
              <a:t>de</a:t>
            </a:r>
            <a:r>
              <a:rPr dirty="0" spc="-25"/>
              <a:t> </a:t>
            </a:r>
            <a:r>
              <a:rPr dirty="0" spc="-15"/>
              <a:t>Aprendizaje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8030845" cy="409956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355600" marR="497840" indent="-342900">
              <a:lnSpc>
                <a:spcPts val="3329"/>
              </a:lnSpc>
              <a:spcBef>
                <a:spcPts val="2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libri"/>
                <a:cs typeface="Calibri"/>
              </a:rPr>
              <a:t>Se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espera</a:t>
            </a:r>
            <a:r>
              <a:rPr dirty="0" sz="2800">
                <a:latin typeface="Calibri"/>
                <a:cs typeface="Calibri"/>
              </a:rPr>
              <a:t> que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una </a:t>
            </a:r>
            <a:r>
              <a:rPr dirty="0" sz="2800" spc="-25">
                <a:latin typeface="Calibri"/>
                <a:cs typeface="Calibri"/>
              </a:rPr>
              <a:t>vez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acabes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este</a:t>
            </a:r>
            <a:r>
              <a:rPr dirty="0" sz="2800" spc="-5">
                <a:latin typeface="Calibri"/>
                <a:cs typeface="Calibri"/>
              </a:rPr>
              <a:t> seminario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seas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capaz</a:t>
            </a:r>
            <a:r>
              <a:rPr dirty="0" sz="2800" spc="-5">
                <a:latin typeface="Calibri"/>
                <a:cs typeface="Calibri"/>
              </a:rPr>
              <a:t> de:</a:t>
            </a:r>
            <a:endParaRPr sz="2800">
              <a:latin typeface="Calibri"/>
              <a:cs typeface="Calibri"/>
            </a:endParaRPr>
          </a:p>
          <a:p>
            <a:pPr lvl="1" marL="755650" marR="344170" indent="-285750">
              <a:lnSpc>
                <a:spcPct val="100699"/>
              </a:lnSpc>
              <a:spcBef>
                <a:spcPts val="484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Conocer la </a:t>
            </a:r>
            <a:r>
              <a:rPr dirty="0" sz="2400" spc="-10">
                <a:latin typeface="Calibri"/>
                <a:cs typeface="Calibri"/>
              </a:rPr>
              <a:t>importancia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como herramienta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encapsulación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5">
                <a:latin typeface="Calibri"/>
                <a:cs typeface="Calibri"/>
              </a:rPr>
              <a:t> aplicaciones </a:t>
            </a:r>
            <a:r>
              <a:rPr dirty="0" sz="2400">
                <a:latin typeface="Calibri"/>
                <a:cs typeface="Calibri"/>
              </a:rPr>
              <a:t>en</a:t>
            </a:r>
            <a:r>
              <a:rPr dirty="0" sz="2400" spc="-10">
                <a:latin typeface="Calibri"/>
                <a:cs typeface="Calibri"/>
              </a:rPr>
              <a:t> contenedores.</a:t>
            </a:r>
            <a:endParaRPr sz="2400">
              <a:latin typeface="Calibri"/>
              <a:cs typeface="Calibri"/>
            </a:endParaRPr>
          </a:p>
          <a:p>
            <a:pPr lvl="1" marL="755650" marR="556260" indent="-285750">
              <a:lnSpc>
                <a:spcPct val="100699"/>
              </a:lnSpc>
              <a:spcBef>
                <a:spcPts val="530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Comprender las </a:t>
            </a:r>
            <a:r>
              <a:rPr dirty="0" sz="2400" spc="-10">
                <a:latin typeface="Calibri"/>
                <a:cs typeface="Calibri"/>
              </a:rPr>
              <a:t>diferencias, ventajas </a:t>
            </a:r>
            <a:r>
              <a:rPr dirty="0" sz="2400">
                <a:latin typeface="Calibri"/>
                <a:cs typeface="Calibri"/>
              </a:rPr>
              <a:t>e </a:t>
            </a:r>
            <a:r>
              <a:rPr dirty="0" sz="2400" spc="-10">
                <a:latin typeface="Calibri"/>
                <a:cs typeface="Calibri"/>
              </a:rPr>
              <a:t>inconvenientes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entre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Máquinas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Virtuales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Contenedores.</a:t>
            </a:r>
            <a:endParaRPr sz="2400">
              <a:latin typeface="Calibri"/>
              <a:cs typeface="Calibri"/>
            </a:endParaRPr>
          </a:p>
          <a:p>
            <a:pPr lvl="1" marL="755650" marR="385445" indent="-285750">
              <a:lnSpc>
                <a:spcPct val="100699"/>
              </a:lnSpc>
              <a:spcBef>
                <a:spcPts val="53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Comprender los principales </a:t>
            </a:r>
            <a:r>
              <a:rPr dirty="0" sz="2400" spc="-10">
                <a:latin typeface="Calibri"/>
                <a:cs typeface="Calibri"/>
              </a:rPr>
              <a:t>conceptos </a:t>
            </a:r>
            <a:r>
              <a:rPr dirty="0" sz="2400" spc="-5">
                <a:latin typeface="Calibri"/>
                <a:cs typeface="Calibri"/>
              </a:rPr>
              <a:t>relacionados </a:t>
            </a:r>
            <a:r>
              <a:rPr dirty="0" sz="2400" spc="-10">
                <a:latin typeface="Calibri"/>
                <a:cs typeface="Calibri"/>
              </a:rPr>
              <a:t>con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Docker.</a:t>
            </a:r>
            <a:endParaRPr sz="2400">
              <a:latin typeface="Calibri"/>
              <a:cs typeface="Calibri"/>
            </a:endParaRPr>
          </a:p>
          <a:p>
            <a:pPr lvl="1" marL="755650" marR="5080" indent="-285750">
              <a:lnSpc>
                <a:spcPts val="2870"/>
              </a:lnSpc>
              <a:spcBef>
                <a:spcPts val="690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5">
                <a:latin typeface="Calibri"/>
                <a:cs typeface="Calibri"/>
              </a:rPr>
              <a:t>Atisbar </a:t>
            </a:r>
            <a:r>
              <a:rPr dirty="0" sz="2400">
                <a:latin typeface="Calibri"/>
                <a:cs typeface="Calibri"/>
              </a:rPr>
              <a:t>el </a:t>
            </a:r>
            <a:r>
              <a:rPr dirty="0" sz="2400" spc="-5">
                <a:latin typeface="Calibri"/>
                <a:cs typeface="Calibri"/>
              </a:rPr>
              <a:t>amplio </a:t>
            </a:r>
            <a:r>
              <a:rPr dirty="0" sz="2400" spc="-10">
                <a:latin typeface="Calibri"/>
                <a:cs typeface="Calibri"/>
              </a:rPr>
              <a:t>ecosistema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10">
                <a:latin typeface="Calibri"/>
                <a:cs typeface="Calibri"/>
              </a:rPr>
              <a:t>herramientas </a:t>
            </a:r>
            <a:r>
              <a:rPr dirty="0" sz="2400" spc="-5">
                <a:latin typeface="Calibri"/>
                <a:cs typeface="Calibri"/>
              </a:rPr>
              <a:t>relacionadas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 </a:t>
            </a:r>
            <a:r>
              <a:rPr dirty="0" sz="2400" spc="-50">
                <a:latin typeface="Calibri"/>
                <a:cs typeface="Calibri"/>
              </a:rPr>
              <a:t>Docker.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3602" y="5321533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040" y="114120"/>
            <a:ext cx="552323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736089" marR="5080" indent="-1723389">
              <a:lnSpc>
                <a:spcPct val="100299"/>
              </a:lnSpc>
              <a:spcBef>
                <a:spcPts val="85"/>
              </a:spcBef>
            </a:pPr>
            <a:r>
              <a:rPr dirty="0" spc="-5"/>
              <a:t>Ejemplo de </a:t>
            </a:r>
            <a:r>
              <a:rPr dirty="0"/>
              <a:t>Uso: CI </a:t>
            </a:r>
            <a:r>
              <a:rPr dirty="0" spc="-5"/>
              <a:t>basado en </a:t>
            </a:r>
            <a:r>
              <a:rPr dirty="0" spc="-800"/>
              <a:t> </a:t>
            </a:r>
            <a:r>
              <a:rPr dirty="0" spc="-25"/>
              <a:t>Docker</a:t>
            </a:r>
            <a:r>
              <a:rPr dirty="0" spc="-15"/>
              <a:t> </a:t>
            </a:r>
            <a:r>
              <a:rPr dirty="0" spc="-5"/>
              <a:t>(IV)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345374"/>
            <a:ext cx="2586355" cy="4125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5600" marR="5080" indent="-342900">
              <a:lnSpc>
                <a:spcPct val="100299"/>
              </a:lnSpc>
              <a:spcBef>
                <a:spcPts val="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Múltiples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ficheros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Dockerfile </a:t>
            </a:r>
            <a:r>
              <a:rPr dirty="0" sz="2400" spc="-15">
                <a:latin typeface="Calibri"/>
                <a:cs typeface="Calibri"/>
              </a:rPr>
              <a:t>para 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distintas </a:t>
            </a:r>
            <a:r>
              <a:rPr dirty="0" sz="2400" spc="-10">
                <a:latin typeface="Calibri"/>
                <a:cs typeface="Calibri"/>
              </a:rPr>
              <a:t> configuraciones</a:t>
            </a:r>
            <a:endParaRPr sz="2400">
              <a:latin typeface="Calibri"/>
              <a:cs typeface="Calibri"/>
            </a:endParaRPr>
          </a:p>
          <a:p>
            <a:pPr marL="355600" marR="42545" indent="-342900">
              <a:lnSpc>
                <a:spcPct val="100099"/>
              </a:lnSpc>
              <a:spcBef>
                <a:spcPts val="5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Un </a:t>
            </a:r>
            <a:r>
              <a:rPr dirty="0" sz="2400" spc="-10">
                <a:latin typeface="Calibri"/>
                <a:cs typeface="Calibri"/>
              </a:rPr>
              <a:t>commit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5">
                <a:latin typeface="Calibri"/>
                <a:cs typeface="Calibri"/>
              </a:rPr>
              <a:t>la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rama </a:t>
            </a:r>
            <a:r>
              <a:rPr dirty="0" sz="2400" spc="-10">
                <a:latin typeface="Calibri"/>
                <a:cs typeface="Calibri"/>
              </a:rPr>
              <a:t>master </a:t>
            </a:r>
            <a:r>
              <a:rPr dirty="0" sz="2400" spc="-5">
                <a:latin typeface="Calibri"/>
                <a:cs typeface="Calibri"/>
              </a:rPr>
              <a:t> desencadena la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construcción 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automática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las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imágenes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Hub.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455" y="1924334"/>
            <a:ext cx="5908582" cy="379066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694" y="1950698"/>
            <a:ext cx="7672070" cy="2038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1905">
              <a:lnSpc>
                <a:spcPct val="100099"/>
              </a:lnSpc>
              <a:spcBef>
                <a:spcPts val="95"/>
              </a:spcBef>
            </a:pPr>
            <a:r>
              <a:rPr dirty="0" sz="4400" spc="-20">
                <a:latin typeface="Calibri"/>
                <a:cs typeface="Calibri"/>
              </a:rPr>
              <a:t>Ecosistema</a:t>
            </a:r>
            <a:r>
              <a:rPr dirty="0" sz="4400" spc="-5">
                <a:latin typeface="Calibri"/>
                <a:cs typeface="Calibri"/>
              </a:rPr>
              <a:t> </a:t>
            </a:r>
            <a:r>
              <a:rPr dirty="0" sz="4400">
                <a:latin typeface="Calibri"/>
                <a:cs typeface="Calibri"/>
              </a:rPr>
              <a:t>de</a:t>
            </a:r>
            <a:r>
              <a:rPr dirty="0" sz="4400" spc="-5">
                <a:latin typeface="Calibri"/>
                <a:cs typeface="Calibri"/>
              </a:rPr>
              <a:t> </a:t>
            </a:r>
            <a:r>
              <a:rPr dirty="0" sz="4400" spc="-15">
                <a:latin typeface="Calibri"/>
                <a:cs typeface="Calibri"/>
              </a:rPr>
              <a:t>herramientas </a:t>
            </a:r>
            <a:r>
              <a:rPr dirty="0" sz="4400" spc="-10">
                <a:latin typeface="Calibri"/>
                <a:cs typeface="Calibri"/>
              </a:rPr>
              <a:t> creadas</a:t>
            </a:r>
            <a:r>
              <a:rPr dirty="0" sz="4400" spc="-5">
                <a:latin typeface="Calibri"/>
                <a:cs typeface="Calibri"/>
              </a:rPr>
              <a:t> por</a:t>
            </a:r>
            <a:r>
              <a:rPr dirty="0" sz="4400" spc="-10">
                <a:latin typeface="Calibri"/>
                <a:cs typeface="Calibri"/>
              </a:rPr>
              <a:t> </a:t>
            </a:r>
            <a:r>
              <a:rPr dirty="0" sz="4400" spc="-25">
                <a:latin typeface="Calibri"/>
                <a:cs typeface="Calibri"/>
              </a:rPr>
              <a:t>Docker</a:t>
            </a:r>
            <a:r>
              <a:rPr dirty="0" sz="4400" spc="-10">
                <a:latin typeface="Calibri"/>
                <a:cs typeface="Calibri"/>
              </a:rPr>
              <a:t> </a:t>
            </a:r>
            <a:r>
              <a:rPr dirty="0" sz="4400" spc="-5">
                <a:latin typeface="Calibri"/>
                <a:cs typeface="Calibri"/>
              </a:rPr>
              <a:t>inc. </a:t>
            </a:r>
            <a:r>
              <a:rPr dirty="0" sz="4400" spc="-10">
                <a:latin typeface="Calibri"/>
                <a:cs typeface="Calibri"/>
              </a:rPr>
              <a:t>alrededor </a:t>
            </a:r>
            <a:r>
              <a:rPr dirty="0" sz="4400" spc="-980">
                <a:latin typeface="Calibri"/>
                <a:cs typeface="Calibri"/>
              </a:rPr>
              <a:t> </a:t>
            </a:r>
            <a:r>
              <a:rPr dirty="0" sz="4400">
                <a:latin typeface="Calibri"/>
                <a:cs typeface="Calibri"/>
              </a:rPr>
              <a:t>de</a:t>
            </a:r>
            <a:r>
              <a:rPr dirty="0" sz="4400" spc="-5">
                <a:latin typeface="Calibri"/>
                <a:cs typeface="Calibri"/>
              </a:rPr>
              <a:t> </a:t>
            </a:r>
            <a:r>
              <a:rPr dirty="0" sz="4400" spc="-25">
                <a:latin typeface="Calibri"/>
                <a:cs typeface="Calibri"/>
              </a:rPr>
              <a:t>Docker</a:t>
            </a:r>
            <a:r>
              <a:rPr dirty="0" sz="4400">
                <a:latin typeface="Calibri"/>
                <a:cs typeface="Calibri"/>
              </a:rPr>
              <a:t> Engine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3219" y="3930554"/>
            <a:ext cx="2650780" cy="17844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320" y="388441"/>
            <a:ext cx="56146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40"/>
              <a:t> </a:t>
            </a:r>
            <a:r>
              <a:rPr dirty="0" spc="-5"/>
              <a:t>Machine:</a:t>
            </a:r>
            <a:r>
              <a:rPr dirty="0" spc="-30"/>
              <a:t> </a:t>
            </a:r>
            <a:r>
              <a:rPr dirty="0" spc="-10"/>
              <a:t>Introducción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031990" cy="31134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5600" marR="5080" indent="-342900">
              <a:lnSpc>
                <a:spcPct val="997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5">
                <a:latin typeface="Calibri"/>
                <a:cs typeface="Calibri"/>
              </a:rPr>
              <a:t>Herramienta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desplegar nuevos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nodos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(en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VirtualBox,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30">
                <a:latin typeface="Calibri"/>
                <a:cs typeface="Calibri"/>
              </a:rPr>
              <a:t>AWS,</a:t>
            </a:r>
            <a:r>
              <a:rPr dirty="0" sz="2800">
                <a:latin typeface="Calibri"/>
                <a:cs typeface="Calibri"/>
              </a:rPr>
              <a:t> MS </a:t>
            </a:r>
            <a:r>
              <a:rPr dirty="0" sz="2800" spc="-10">
                <a:latin typeface="Calibri"/>
                <a:cs typeface="Calibri"/>
              </a:rPr>
              <a:t>Azure,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etc.)</a:t>
            </a:r>
            <a:r>
              <a:rPr dirty="0" sz="2800">
                <a:latin typeface="Calibri"/>
                <a:cs typeface="Calibri"/>
              </a:rPr>
              <a:t> 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instalar 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5">
                <a:latin typeface="Calibri"/>
                <a:cs typeface="Calibri"/>
              </a:rPr>
              <a:t> Engine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ellos.</a:t>
            </a:r>
            <a:endParaRPr sz="2800">
              <a:latin typeface="Calibri"/>
              <a:cs typeface="Calibri"/>
            </a:endParaRPr>
          </a:p>
          <a:p>
            <a:pPr marL="355600" marR="526415" indent="-3429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Util </a:t>
            </a:r>
            <a:r>
              <a:rPr dirty="0" sz="2800" spc="-20">
                <a:latin typeface="Calibri"/>
                <a:cs typeface="Calibri"/>
              </a:rPr>
              <a:t>para </a:t>
            </a:r>
            <a:r>
              <a:rPr dirty="0" sz="2800" spc="-5">
                <a:latin typeface="Calibri"/>
                <a:cs typeface="Calibri"/>
              </a:rPr>
              <a:t>combinar </a:t>
            </a:r>
            <a:r>
              <a:rPr dirty="0" sz="2800" spc="-10">
                <a:latin typeface="Calibri"/>
                <a:cs typeface="Calibri"/>
              </a:rPr>
              <a:t>aprovisionamiento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infraestructura </a:t>
            </a:r>
            <a:r>
              <a:rPr dirty="0" sz="2800">
                <a:latin typeface="Calibri"/>
                <a:cs typeface="Calibri"/>
              </a:rPr>
              <a:t>de un </a:t>
            </a:r>
            <a:r>
              <a:rPr dirty="0" sz="2800" spc="-15">
                <a:latin typeface="Calibri"/>
                <a:cs typeface="Calibri"/>
              </a:rPr>
              <a:t>proveedor </a:t>
            </a:r>
            <a:r>
              <a:rPr dirty="0" sz="2800" spc="-5">
                <a:latin typeface="Calibri"/>
                <a:cs typeface="Calibri"/>
              </a:rPr>
              <a:t>Cloud </a:t>
            </a:r>
            <a:r>
              <a:rPr dirty="0" sz="2800" spc="-10">
                <a:latin typeface="Calibri"/>
                <a:cs typeface="Calibri"/>
              </a:rPr>
              <a:t>con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entrega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aplicaciones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mediante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Docker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20"/>
              </a:spcBef>
            </a:pPr>
            <a:r>
              <a:rPr dirty="0" sz="2400">
                <a:latin typeface="Arial MT"/>
                <a:cs typeface="Arial MT"/>
              </a:rPr>
              <a:t>–</a:t>
            </a:r>
            <a:r>
              <a:rPr dirty="0" sz="2400" spc="245">
                <a:latin typeface="Arial MT"/>
                <a:cs typeface="Arial MT"/>
              </a:rPr>
              <a:t> </a:t>
            </a:r>
            <a:r>
              <a:rPr dirty="0" sz="2400" spc="-5" i="1">
                <a:latin typeface="Calibri"/>
                <a:cs typeface="Calibri"/>
              </a:rPr>
              <a:t>Infrastructure</a:t>
            </a:r>
            <a:r>
              <a:rPr dirty="0" sz="2400" spc="-10" i="1">
                <a:latin typeface="Calibri"/>
                <a:cs typeface="Calibri"/>
              </a:rPr>
              <a:t> </a:t>
            </a:r>
            <a:r>
              <a:rPr dirty="0" sz="2400" spc="-5" i="1">
                <a:latin typeface="Calibri"/>
                <a:cs typeface="Calibri"/>
              </a:rPr>
              <a:t>Provision </a:t>
            </a:r>
            <a:r>
              <a:rPr dirty="0" sz="2400">
                <a:latin typeface="Calibri"/>
                <a:cs typeface="Calibri"/>
              </a:rPr>
              <a:t>+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5" i="1">
                <a:latin typeface="Calibri"/>
                <a:cs typeface="Calibri"/>
              </a:rPr>
              <a:t>Application</a:t>
            </a:r>
            <a:r>
              <a:rPr dirty="0" sz="2400" spc="-10" i="1">
                <a:latin typeface="Calibri"/>
                <a:cs typeface="Calibri"/>
              </a:rPr>
              <a:t> </a:t>
            </a:r>
            <a:r>
              <a:rPr dirty="0" sz="2400" i="1">
                <a:latin typeface="Calibri"/>
                <a:cs typeface="Calibri"/>
              </a:rPr>
              <a:t>Delivery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0773" y="4518421"/>
            <a:ext cx="4773226" cy="11965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4108" y="1701581"/>
            <a:ext cx="1959891" cy="26667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51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481" y="114120"/>
            <a:ext cx="557530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2428875" marR="5080" indent="-2416810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Machine: </a:t>
            </a:r>
            <a:r>
              <a:rPr dirty="0" spc="-10"/>
              <a:t>Instalación </a:t>
            </a:r>
            <a:r>
              <a:rPr dirty="0"/>
              <a:t>y </a:t>
            </a:r>
            <a:r>
              <a:rPr dirty="0" spc="-800"/>
              <a:t> </a:t>
            </a:r>
            <a:r>
              <a:rPr dirty="0"/>
              <a:t>Uso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71652"/>
            <a:ext cx="8005445" cy="219011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Instalación:</a:t>
            </a:r>
            <a:endParaRPr sz="2800">
              <a:latin typeface="Calibri"/>
              <a:cs typeface="Calibri"/>
            </a:endParaRPr>
          </a:p>
          <a:p>
            <a:pPr marL="755650" marR="5080" indent="-285750">
              <a:lnSpc>
                <a:spcPct val="100000"/>
              </a:lnSpc>
              <a:spcBef>
                <a:spcPts val="370"/>
              </a:spcBef>
              <a:tabLst>
                <a:tab pos="755015" algn="l"/>
              </a:tabLst>
            </a:pPr>
            <a:r>
              <a:rPr dirty="0" sz="1800">
                <a:latin typeface="Arial MT"/>
                <a:cs typeface="Arial MT"/>
              </a:rPr>
              <a:t>–	</a:t>
            </a:r>
            <a:r>
              <a:rPr dirty="0" sz="1800" spc="-10" b="1">
                <a:latin typeface="Courier New"/>
                <a:cs typeface="Courier New"/>
              </a:rPr>
              <a:t>curl </a:t>
            </a:r>
            <a:r>
              <a:rPr dirty="0" sz="1800" spc="-5" b="1">
                <a:latin typeface="Courier New"/>
                <a:cs typeface="Courier New"/>
              </a:rPr>
              <a:t>-L </a:t>
            </a:r>
            <a:r>
              <a:rPr dirty="0" sz="180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https://github.com/docker/machine/releases/download/v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0.9.0/docker-machine-`uname -s`-`uname -m` &gt;~/docker-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machine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&amp;&amp;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chmod</a:t>
            </a:r>
            <a:r>
              <a:rPr dirty="0" sz="1800" spc="-15" b="1">
                <a:latin typeface="Courier New"/>
                <a:cs typeface="Courier New"/>
              </a:rPr>
              <a:t> </a:t>
            </a:r>
            <a:r>
              <a:rPr dirty="0" sz="1800" spc="-5" b="1">
                <a:latin typeface="Courier New"/>
                <a:cs typeface="Courier New"/>
              </a:rPr>
              <a:t>+x</a:t>
            </a:r>
            <a:r>
              <a:rPr dirty="0" sz="1800" spc="-2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~/docker-machine</a:t>
            </a:r>
            <a:endParaRPr sz="1800">
              <a:latin typeface="Courier New"/>
              <a:cs typeface="Courier New"/>
            </a:endParaRPr>
          </a:p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Despliegue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y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Uso de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Host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en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35">
                <a:latin typeface="Calibri"/>
                <a:cs typeface="Calibri"/>
              </a:rPr>
              <a:t>AWS: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3487441"/>
            <a:ext cx="7275195" cy="2052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5750">
              <a:lnSpc>
                <a:spcPct val="99900"/>
              </a:lnSpc>
              <a:spcBef>
                <a:spcPts val="100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800" spc="-10" b="1">
                <a:latin typeface="Courier New"/>
                <a:cs typeface="Courier New"/>
              </a:rPr>
              <a:t>./docker-machine create --driver amazonec2 --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amazonec2-vpc-id vpc-6366c106 --amazonec2-subnet-id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subnet-de5252f6 --amazonec2-zone </a:t>
            </a:r>
            <a:r>
              <a:rPr dirty="0" sz="1800" b="1">
                <a:latin typeface="Courier New"/>
                <a:cs typeface="Courier New"/>
              </a:rPr>
              <a:t>e </a:t>
            </a:r>
            <a:r>
              <a:rPr dirty="0" sz="1800" spc="-10" b="1">
                <a:latin typeface="Courier New"/>
                <a:cs typeface="Courier New"/>
              </a:rPr>
              <a:t>--amazonec2- </a:t>
            </a:r>
            <a:r>
              <a:rPr dirty="0" sz="1800" spc="-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security-group cursocloudaws-docker-machine-sg aws- </a:t>
            </a:r>
            <a:r>
              <a:rPr dirty="0" sz="1800" spc="-107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docker-00</a:t>
            </a:r>
            <a:endParaRPr sz="18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800" spc="-10" b="1">
                <a:latin typeface="Courier New"/>
                <a:cs typeface="Courier New"/>
              </a:rPr>
              <a:t>eval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$(docker-machine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env</a:t>
            </a:r>
            <a:r>
              <a:rPr dirty="0" sz="1800" spc="-3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aws-docker-00)</a:t>
            </a:r>
            <a:endParaRPr sz="1800">
              <a:latin typeface="Courier New"/>
              <a:cs typeface="Courier New"/>
            </a:endParaRPr>
          </a:p>
          <a:p>
            <a:pPr marL="298450" indent="-285750">
              <a:lnSpc>
                <a:spcPct val="100000"/>
              </a:lnSpc>
              <a:spcBef>
                <a:spcPts val="440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800" spc="-10" b="1">
                <a:latin typeface="Courier New"/>
                <a:cs typeface="Courier New"/>
              </a:rPr>
              <a:t>docker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run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–ti</a:t>
            </a:r>
            <a:r>
              <a:rPr dirty="0" sz="1800" spc="-25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alpine</a:t>
            </a:r>
            <a:r>
              <a:rPr dirty="0" sz="1800" spc="-30" b="1">
                <a:latin typeface="Courier New"/>
                <a:cs typeface="Courier New"/>
              </a:rPr>
              <a:t> </a:t>
            </a:r>
            <a:r>
              <a:rPr dirty="0" sz="1800" spc="-10" b="1">
                <a:latin typeface="Courier New"/>
                <a:cs typeface="Courier New"/>
              </a:rPr>
              <a:t>sh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53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455" y="114120"/>
            <a:ext cx="5231765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972945" marR="5080" indent="-1960880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Machine: Escenarios </a:t>
            </a:r>
            <a:r>
              <a:rPr dirty="0" spc="-800"/>
              <a:t> </a:t>
            </a:r>
            <a:r>
              <a:rPr dirty="0" spc="-5"/>
              <a:t>de</a:t>
            </a:r>
            <a:r>
              <a:rPr dirty="0" spc="-20"/>
              <a:t> </a:t>
            </a:r>
            <a:r>
              <a:rPr dirty="0"/>
              <a:t>Uso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38515" y="5341526"/>
            <a:ext cx="155575" cy="186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85"/>
              </a:lnSpc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5278" y="2626155"/>
            <a:ext cx="3665948" cy="30585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" y="1345374"/>
            <a:ext cx="8060690" cy="33699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99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Desplegar </a:t>
            </a:r>
            <a:r>
              <a:rPr dirty="0" sz="2400">
                <a:latin typeface="Calibri"/>
                <a:cs typeface="Calibri"/>
              </a:rPr>
              <a:t>una </a:t>
            </a:r>
            <a:r>
              <a:rPr dirty="0" sz="2400" spc="-5">
                <a:latin typeface="Calibri"/>
                <a:cs typeface="Calibri"/>
              </a:rPr>
              <a:t>MV </a:t>
            </a:r>
            <a:r>
              <a:rPr dirty="0" sz="2400" spc="-10">
                <a:latin typeface="Calibri"/>
                <a:cs typeface="Calibri"/>
              </a:rPr>
              <a:t>automáticamente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10">
                <a:latin typeface="Calibri"/>
                <a:cs typeface="Calibri"/>
              </a:rPr>
              <a:t>VirtualBox </a:t>
            </a:r>
            <a:r>
              <a:rPr dirty="0" sz="2400" spc="-15">
                <a:latin typeface="Calibri"/>
                <a:cs typeface="Calibri"/>
              </a:rPr>
              <a:t>para </a:t>
            </a:r>
            <a:r>
              <a:rPr dirty="0" sz="2400">
                <a:latin typeface="Calibri"/>
                <a:cs typeface="Calibri"/>
              </a:rPr>
              <a:t>poder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desplegar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contenedores </a:t>
            </a:r>
            <a:r>
              <a:rPr dirty="0" sz="2400" spc="-5">
                <a:latin typeface="Calibri"/>
                <a:cs typeface="Calibri"/>
              </a:rPr>
              <a:t>por encima </a:t>
            </a:r>
            <a:r>
              <a:rPr dirty="0" sz="2400">
                <a:latin typeface="Calibri"/>
                <a:cs typeface="Calibri"/>
              </a:rPr>
              <a:t>en</a:t>
            </a:r>
            <a:r>
              <a:rPr dirty="0" sz="2400" spc="-5">
                <a:latin typeface="Calibri"/>
                <a:cs typeface="Calibri"/>
              </a:rPr>
              <a:t> equipos </a:t>
            </a:r>
            <a:r>
              <a:rPr dirty="0" sz="2400">
                <a:latin typeface="Calibri"/>
                <a:cs typeface="Calibri"/>
              </a:rPr>
              <a:t>que no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soporten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15">
                <a:latin typeface="Calibri"/>
                <a:cs typeface="Calibri"/>
              </a:rPr>
              <a:t>forma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nativa.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650">
              <a:latin typeface="Calibri"/>
              <a:cs typeface="Calibri"/>
            </a:endParaRPr>
          </a:p>
          <a:p>
            <a:pPr marL="355600" marR="3486785" indent="-342900">
              <a:lnSpc>
                <a:spcPct val="10009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Aprovisionar</a:t>
            </a:r>
            <a:r>
              <a:rPr dirty="0" sz="2400" spc="-5">
                <a:latin typeface="Calibri"/>
                <a:cs typeface="Calibri"/>
              </a:rPr>
              <a:t> la </a:t>
            </a:r>
            <a:r>
              <a:rPr dirty="0" sz="2400" spc="-15">
                <a:latin typeface="Calibri"/>
                <a:cs typeface="Calibri"/>
              </a:rPr>
              <a:t>infraestructura 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necesaria </a:t>
            </a:r>
            <a:r>
              <a:rPr dirty="0" sz="2400" spc="-15">
                <a:latin typeface="Calibri"/>
                <a:cs typeface="Calibri"/>
              </a:rPr>
              <a:t>para </a:t>
            </a:r>
            <a:r>
              <a:rPr dirty="0" sz="2400" spc="-10">
                <a:latin typeface="Calibri"/>
                <a:cs typeface="Calibri"/>
              </a:rPr>
              <a:t>desplegar </a:t>
            </a:r>
            <a:r>
              <a:rPr dirty="0" sz="2400">
                <a:latin typeface="Calibri"/>
                <a:cs typeface="Calibri"/>
              </a:rPr>
              <a:t>una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aplicación sencilla basada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contenedores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sobre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proveedor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Cloud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(público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 i="1">
                <a:latin typeface="Calibri"/>
                <a:cs typeface="Calibri"/>
              </a:rPr>
              <a:t>on-premises</a:t>
            </a:r>
            <a:r>
              <a:rPr dirty="0" sz="2400" spc="-5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592" y="114120"/>
            <a:ext cx="3284854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467359" marR="5080" indent="-455295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Compose: </a:t>
            </a:r>
            <a:r>
              <a:rPr dirty="0" spc="-800"/>
              <a:t> </a:t>
            </a:r>
            <a:r>
              <a:rPr dirty="0" spc="-10"/>
              <a:t>Introducción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56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8067040" cy="318262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355600" marR="237490" indent="-342900">
              <a:lnSpc>
                <a:spcPts val="3329"/>
              </a:lnSpc>
              <a:spcBef>
                <a:spcPts val="2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5">
                <a:latin typeface="Calibri"/>
                <a:cs typeface="Calibri"/>
              </a:rPr>
              <a:t>Herramienta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definir</a:t>
            </a:r>
            <a:r>
              <a:rPr dirty="0" sz="2800">
                <a:latin typeface="Calibri"/>
                <a:cs typeface="Calibri"/>
              </a:rPr>
              <a:t> y </a:t>
            </a:r>
            <a:r>
              <a:rPr dirty="0" sz="2800" spc="-10">
                <a:latin typeface="Calibri"/>
                <a:cs typeface="Calibri"/>
              </a:rPr>
              <a:t>desplegar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arquitecturas 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aplicaciones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basadas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múltiples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contenedores.</a:t>
            </a:r>
            <a:endParaRPr sz="2800">
              <a:latin typeface="Calibri"/>
              <a:cs typeface="Calibri"/>
            </a:endParaRPr>
          </a:p>
          <a:p>
            <a:pPr marL="355600" marR="167005" indent="-3429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Fichero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0">
                <a:latin typeface="Calibri"/>
                <a:cs typeface="Calibri"/>
              </a:rPr>
              <a:t>YAML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(docker-compose.yml)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describir</a:t>
            </a:r>
            <a:r>
              <a:rPr dirty="0" sz="2800">
                <a:latin typeface="Calibri"/>
                <a:cs typeface="Calibri"/>
              </a:rPr>
              <a:t> y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configurar</a:t>
            </a:r>
            <a:r>
              <a:rPr dirty="0" sz="2800" spc="-5">
                <a:latin typeface="Calibri"/>
                <a:cs typeface="Calibri"/>
              </a:rPr>
              <a:t> los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servicios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5">
                <a:latin typeface="Calibri"/>
                <a:cs typeface="Calibri"/>
              </a:rPr>
              <a:t> aplicaciones.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Gestionar</a:t>
            </a:r>
            <a:r>
              <a:rPr dirty="0" sz="2800" spc="-5">
                <a:latin typeface="Calibri"/>
                <a:cs typeface="Calibri"/>
              </a:rPr>
              <a:t> el ciclo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5">
                <a:latin typeface="Calibri"/>
                <a:cs typeface="Calibri"/>
              </a:rPr>
              <a:t> vida</a:t>
            </a:r>
            <a:r>
              <a:rPr dirty="0" sz="2800">
                <a:latin typeface="Calibri"/>
                <a:cs typeface="Calibri"/>
              </a:rPr>
              <a:t> 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los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servicios, </a:t>
            </a:r>
            <a:r>
              <a:rPr dirty="0" sz="2800" spc="-15">
                <a:latin typeface="Calibri"/>
                <a:cs typeface="Calibri"/>
              </a:rPr>
              <a:t>ver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el 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estado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los</a:t>
            </a:r>
            <a:r>
              <a:rPr dirty="0" sz="2800">
                <a:latin typeface="Calibri"/>
                <a:cs typeface="Calibri"/>
              </a:rPr>
              <a:t> mismos, </a:t>
            </a:r>
            <a:r>
              <a:rPr dirty="0" sz="2800" spc="-10">
                <a:latin typeface="Calibri"/>
                <a:cs typeface="Calibri"/>
              </a:rPr>
              <a:t>obtener</a:t>
            </a:r>
            <a:r>
              <a:rPr dirty="0" sz="2800" spc="-5">
                <a:latin typeface="Calibri"/>
                <a:cs typeface="Calibri"/>
              </a:rPr>
              <a:t> la salida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logs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los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servicios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ejecución,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242570" marR="5080" indent="-267970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Compose: Ejemplo de </a:t>
            </a:r>
            <a:r>
              <a:rPr dirty="0" spc="-800"/>
              <a:t> </a:t>
            </a:r>
            <a:r>
              <a:rPr dirty="0" spc="-20"/>
              <a:t>Arquitectura</a:t>
            </a:r>
            <a:r>
              <a:rPr dirty="0" spc="-25"/>
              <a:t> </a:t>
            </a:r>
            <a:r>
              <a:rPr dirty="0" spc="-5"/>
              <a:t>de</a:t>
            </a:r>
            <a:r>
              <a:rPr dirty="0" spc="-25"/>
              <a:t> </a:t>
            </a:r>
            <a:r>
              <a:rPr dirty="0" spc="-5"/>
              <a:t>Aplicación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0490" y="1333500"/>
            <a:ext cx="3746309" cy="27632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6944" y="1345374"/>
            <a:ext cx="5449570" cy="24625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44195" marR="1351915" indent="-342900">
              <a:lnSpc>
                <a:spcPct val="99700"/>
              </a:lnSpc>
              <a:spcBef>
                <a:spcPts val="110"/>
              </a:spcBef>
              <a:buFont typeface="Arial MT"/>
              <a:buChar char="•"/>
              <a:tabLst>
                <a:tab pos="544195" algn="l"/>
                <a:tab pos="544830" algn="l"/>
              </a:tabLst>
            </a:pPr>
            <a:r>
              <a:rPr dirty="0" sz="2800" spc="-5">
                <a:latin typeface="Calibri"/>
                <a:cs typeface="Calibri"/>
              </a:rPr>
              <a:t>Aplicación </a:t>
            </a:r>
            <a:r>
              <a:rPr dirty="0" sz="2800" spc="-15">
                <a:latin typeface="Calibri"/>
                <a:cs typeface="Calibri"/>
              </a:rPr>
              <a:t>web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 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gestionar </a:t>
            </a:r>
            <a:r>
              <a:rPr dirty="0" sz="2800">
                <a:latin typeface="Calibri"/>
                <a:cs typeface="Calibri"/>
              </a:rPr>
              <a:t>un </a:t>
            </a:r>
            <a:r>
              <a:rPr dirty="0" sz="2800" spc="-20">
                <a:latin typeface="Calibri"/>
                <a:cs typeface="Calibri"/>
              </a:rPr>
              <a:t>catálogo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vinos.</a:t>
            </a:r>
            <a:r>
              <a:rPr dirty="0" sz="2800" spc="-15">
                <a:latin typeface="Calibri"/>
                <a:cs typeface="Calibri"/>
              </a:rPr>
              <a:t> Bootstrap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+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PHP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+</a:t>
            </a:r>
            <a:endParaRPr sz="2800">
              <a:latin typeface="Calibri"/>
              <a:cs typeface="Calibri"/>
            </a:endParaRPr>
          </a:p>
          <a:p>
            <a:pPr marL="544195">
              <a:lnSpc>
                <a:spcPct val="100000"/>
              </a:lnSpc>
              <a:spcBef>
                <a:spcPts val="5"/>
              </a:spcBef>
            </a:pPr>
            <a:r>
              <a:rPr dirty="0" sz="2800" spc="-5">
                <a:latin typeface="Calibri"/>
                <a:cs typeface="Calibri"/>
              </a:rPr>
              <a:t>Backbone.js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dirty="0" u="heavy" sz="24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https://github.com/gmolto/backbone-cellar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8733" y="4224866"/>
            <a:ext cx="3031490" cy="1380490"/>
            <a:chOff x="448733" y="4224866"/>
            <a:chExt cx="3031490" cy="13804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733" y="4224866"/>
              <a:ext cx="2023532" cy="13800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143" y="4252908"/>
              <a:ext cx="1922125" cy="12760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8144" y="4252908"/>
              <a:ext cx="1922145" cy="1276350"/>
            </a:xfrm>
            <a:custGeom>
              <a:avLst/>
              <a:gdLst/>
              <a:ahLst/>
              <a:cxnLst/>
              <a:rect l="l" t="t" r="r" b="b"/>
              <a:pathLst>
                <a:path w="1922145" h="1276350">
                  <a:moveTo>
                    <a:pt x="0" y="212682"/>
                  </a:moveTo>
                  <a:lnTo>
                    <a:pt x="5617" y="163916"/>
                  </a:lnTo>
                  <a:lnTo>
                    <a:pt x="21617" y="119150"/>
                  </a:lnTo>
                  <a:lnTo>
                    <a:pt x="46723" y="79660"/>
                  </a:lnTo>
                  <a:lnTo>
                    <a:pt x="79660" y="46723"/>
                  </a:lnTo>
                  <a:lnTo>
                    <a:pt x="119150" y="21617"/>
                  </a:lnTo>
                  <a:lnTo>
                    <a:pt x="163916" y="5617"/>
                  </a:lnTo>
                  <a:lnTo>
                    <a:pt x="212682" y="0"/>
                  </a:lnTo>
                  <a:lnTo>
                    <a:pt x="1709443" y="0"/>
                  </a:lnTo>
                  <a:lnTo>
                    <a:pt x="1758209" y="5617"/>
                  </a:lnTo>
                  <a:lnTo>
                    <a:pt x="1802975" y="21617"/>
                  </a:lnTo>
                  <a:lnTo>
                    <a:pt x="1842464" y="46723"/>
                  </a:lnTo>
                  <a:lnTo>
                    <a:pt x="1875401" y="79660"/>
                  </a:lnTo>
                  <a:lnTo>
                    <a:pt x="1900507" y="119150"/>
                  </a:lnTo>
                  <a:lnTo>
                    <a:pt x="1916507" y="163916"/>
                  </a:lnTo>
                  <a:lnTo>
                    <a:pt x="1922125" y="212682"/>
                  </a:lnTo>
                  <a:lnTo>
                    <a:pt x="1922125" y="1063383"/>
                  </a:lnTo>
                  <a:lnTo>
                    <a:pt x="1916507" y="1112149"/>
                  </a:lnTo>
                  <a:lnTo>
                    <a:pt x="1900507" y="1156915"/>
                  </a:lnTo>
                  <a:lnTo>
                    <a:pt x="1875401" y="1196405"/>
                  </a:lnTo>
                  <a:lnTo>
                    <a:pt x="1842464" y="1229342"/>
                  </a:lnTo>
                  <a:lnTo>
                    <a:pt x="1802975" y="1254448"/>
                  </a:lnTo>
                  <a:lnTo>
                    <a:pt x="1758209" y="1270448"/>
                  </a:lnTo>
                  <a:lnTo>
                    <a:pt x="1709443" y="1276066"/>
                  </a:lnTo>
                  <a:lnTo>
                    <a:pt x="212682" y="1276066"/>
                  </a:lnTo>
                  <a:lnTo>
                    <a:pt x="163916" y="1270448"/>
                  </a:lnTo>
                  <a:lnTo>
                    <a:pt x="119150" y="1254448"/>
                  </a:lnTo>
                  <a:lnTo>
                    <a:pt x="79660" y="1229342"/>
                  </a:lnTo>
                  <a:lnTo>
                    <a:pt x="46723" y="1196405"/>
                  </a:lnTo>
                  <a:lnTo>
                    <a:pt x="21617" y="1156915"/>
                  </a:lnTo>
                  <a:lnTo>
                    <a:pt x="5617" y="1112149"/>
                  </a:lnTo>
                  <a:lnTo>
                    <a:pt x="0" y="1063383"/>
                  </a:lnTo>
                  <a:lnTo>
                    <a:pt x="0" y="21268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4800" y="4334933"/>
              <a:ext cx="1849967" cy="5122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5967" y="4334933"/>
              <a:ext cx="1807632" cy="5757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26391" y="4361845"/>
              <a:ext cx="1747520" cy="409575"/>
            </a:xfrm>
            <a:custGeom>
              <a:avLst/>
              <a:gdLst/>
              <a:ahLst/>
              <a:cxnLst/>
              <a:rect l="l" t="t" r="r" b="b"/>
              <a:pathLst>
                <a:path w="1747520" h="409575">
                  <a:moveTo>
                    <a:pt x="1678673" y="0"/>
                  </a:moveTo>
                  <a:lnTo>
                    <a:pt x="68239" y="0"/>
                  </a:lnTo>
                  <a:lnTo>
                    <a:pt x="41677" y="5362"/>
                  </a:lnTo>
                  <a:lnTo>
                    <a:pt x="19986" y="19986"/>
                  </a:lnTo>
                  <a:lnTo>
                    <a:pt x="5362" y="41676"/>
                  </a:lnTo>
                  <a:lnTo>
                    <a:pt x="0" y="68238"/>
                  </a:lnTo>
                  <a:lnTo>
                    <a:pt x="0" y="341192"/>
                  </a:lnTo>
                  <a:lnTo>
                    <a:pt x="5362" y="367754"/>
                  </a:lnTo>
                  <a:lnTo>
                    <a:pt x="19986" y="389445"/>
                  </a:lnTo>
                  <a:lnTo>
                    <a:pt x="41677" y="404069"/>
                  </a:lnTo>
                  <a:lnTo>
                    <a:pt x="68239" y="409432"/>
                  </a:lnTo>
                  <a:lnTo>
                    <a:pt x="1678673" y="409432"/>
                  </a:lnTo>
                  <a:lnTo>
                    <a:pt x="1705235" y="404069"/>
                  </a:lnTo>
                  <a:lnTo>
                    <a:pt x="1726925" y="389445"/>
                  </a:lnTo>
                  <a:lnTo>
                    <a:pt x="1741550" y="367754"/>
                  </a:lnTo>
                  <a:lnTo>
                    <a:pt x="1746912" y="341192"/>
                  </a:lnTo>
                  <a:lnTo>
                    <a:pt x="1746912" y="68238"/>
                  </a:lnTo>
                  <a:lnTo>
                    <a:pt x="1741550" y="41676"/>
                  </a:lnTo>
                  <a:lnTo>
                    <a:pt x="1726925" y="19986"/>
                  </a:lnTo>
                  <a:lnTo>
                    <a:pt x="1705235" y="5362"/>
                  </a:lnTo>
                  <a:lnTo>
                    <a:pt x="1678673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26391" y="4361845"/>
              <a:ext cx="1747520" cy="409575"/>
            </a:xfrm>
            <a:custGeom>
              <a:avLst/>
              <a:gdLst/>
              <a:ahLst/>
              <a:cxnLst/>
              <a:rect l="l" t="t" r="r" b="b"/>
              <a:pathLst>
                <a:path w="1747520" h="409575">
                  <a:moveTo>
                    <a:pt x="0" y="68239"/>
                  </a:moveTo>
                  <a:lnTo>
                    <a:pt x="5362" y="41677"/>
                  </a:lnTo>
                  <a:lnTo>
                    <a:pt x="19986" y="19986"/>
                  </a:lnTo>
                  <a:lnTo>
                    <a:pt x="41677" y="5362"/>
                  </a:lnTo>
                  <a:lnTo>
                    <a:pt x="68239" y="0"/>
                  </a:lnTo>
                  <a:lnTo>
                    <a:pt x="1678674" y="0"/>
                  </a:lnTo>
                  <a:lnTo>
                    <a:pt x="1705235" y="5362"/>
                  </a:lnTo>
                  <a:lnTo>
                    <a:pt x="1726926" y="19986"/>
                  </a:lnTo>
                  <a:lnTo>
                    <a:pt x="1741550" y="41677"/>
                  </a:lnTo>
                  <a:lnTo>
                    <a:pt x="1746913" y="68239"/>
                  </a:lnTo>
                  <a:lnTo>
                    <a:pt x="1746913" y="341193"/>
                  </a:lnTo>
                  <a:lnTo>
                    <a:pt x="1741550" y="367755"/>
                  </a:lnTo>
                  <a:lnTo>
                    <a:pt x="1726926" y="389446"/>
                  </a:lnTo>
                  <a:lnTo>
                    <a:pt x="1705235" y="404070"/>
                  </a:lnTo>
                  <a:lnTo>
                    <a:pt x="1678674" y="409433"/>
                  </a:lnTo>
                  <a:lnTo>
                    <a:pt x="68239" y="409433"/>
                  </a:lnTo>
                  <a:lnTo>
                    <a:pt x="41677" y="404070"/>
                  </a:lnTo>
                  <a:lnTo>
                    <a:pt x="19986" y="389446"/>
                  </a:lnTo>
                  <a:lnTo>
                    <a:pt x="5362" y="367755"/>
                  </a:lnTo>
                  <a:lnTo>
                    <a:pt x="0" y="341193"/>
                  </a:lnTo>
                  <a:lnTo>
                    <a:pt x="0" y="68239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9832" y="5020733"/>
              <a:ext cx="1849967" cy="5122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7200" y="5024966"/>
              <a:ext cx="1659467" cy="571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82310" y="5047800"/>
              <a:ext cx="1747520" cy="409575"/>
            </a:xfrm>
            <a:custGeom>
              <a:avLst/>
              <a:gdLst/>
              <a:ahLst/>
              <a:cxnLst/>
              <a:rect l="l" t="t" r="r" b="b"/>
              <a:pathLst>
                <a:path w="1747520" h="409575">
                  <a:moveTo>
                    <a:pt x="1678674" y="0"/>
                  </a:moveTo>
                  <a:lnTo>
                    <a:pt x="68239" y="0"/>
                  </a:lnTo>
                  <a:lnTo>
                    <a:pt x="41677" y="5362"/>
                  </a:lnTo>
                  <a:lnTo>
                    <a:pt x="19987" y="19986"/>
                  </a:lnTo>
                  <a:lnTo>
                    <a:pt x="5362" y="41677"/>
                  </a:lnTo>
                  <a:lnTo>
                    <a:pt x="0" y="68239"/>
                  </a:lnTo>
                  <a:lnTo>
                    <a:pt x="0" y="341193"/>
                  </a:lnTo>
                  <a:lnTo>
                    <a:pt x="5362" y="367755"/>
                  </a:lnTo>
                  <a:lnTo>
                    <a:pt x="19987" y="389446"/>
                  </a:lnTo>
                  <a:lnTo>
                    <a:pt x="41677" y="404070"/>
                  </a:lnTo>
                  <a:lnTo>
                    <a:pt x="68239" y="409433"/>
                  </a:lnTo>
                  <a:lnTo>
                    <a:pt x="1678674" y="409433"/>
                  </a:lnTo>
                  <a:lnTo>
                    <a:pt x="1705236" y="404070"/>
                  </a:lnTo>
                  <a:lnTo>
                    <a:pt x="1726926" y="389446"/>
                  </a:lnTo>
                  <a:lnTo>
                    <a:pt x="1741550" y="367755"/>
                  </a:lnTo>
                  <a:lnTo>
                    <a:pt x="1746912" y="341193"/>
                  </a:lnTo>
                  <a:lnTo>
                    <a:pt x="1746912" y="68239"/>
                  </a:lnTo>
                  <a:lnTo>
                    <a:pt x="1741550" y="41677"/>
                  </a:lnTo>
                  <a:lnTo>
                    <a:pt x="1726926" y="19986"/>
                  </a:lnTo>
                  <a:lnTo>
                    <a:pt x="1705236" y="5362"/>
                  </a:lnTo>
                  <a:lnTo>
                    <a:pt x="1678674" y="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82310" y="5047800"/>
              <a:ext cx="1747520" cy="409575"/>
            </a:xfrm>
            <a:custGeom>
              <a:avLst/>
              <a:gdLst/>
              <a:ahLst/>
              <a:cxnLst/>
              <a:rect l="l" t="t" r="r" b="b"/>
              <a:pathLst>
                <a:path w="1747520" h="409575">
                  <a:moveTo>
                    <a:pt x="0" y="68239"/>
                  </a:moveTo>
                  <a:lnTo>
                    <a:pt x="5362" y="41677"/>
                  </a:lnTo>
                  <a:lnTo>
                    <a:pt x="19986" y="19986"/>
                  </a:lnTo>
                  <a:lnTo>
                    <a:pt x="41677" y="5362"/>
                  </a:lnTo>
                  <a:lnTo>
                    <a:pt x="68239" y="0"/>
                  </a:lnTo>
                  <a:lnTo>
                    <a:pt x="1678674" y="0"/>
                  </a:lnTo>
                  <a:lnTo>
                    <a:pt x="1705235" y="5362"/>
                  </a:lnTo>
                  <a:lnTo>
                    <a:pt x="1726926" y="19986"/>
                  </a:lnTo>
                  <a:lnTo>
                    <a:pt x="1741550" y="41677"/>
                  </a:lnTo>
                  <a:lnTo>
                    <a:pt x="1746913" y="68239"/>
                  </a:lnTo>
                  <a:lnTo>
                    <a:pt x="1746913" y="341193"/>
                  </a:lnTo>
                  <a:lnTo>
                    <a:pt x="1741550" y="367755"/>
                  </a:lnTo>
                  <a:lnTo>
                    <a:pt x="1726926" y="389446"/>
                  </a:lnTo>
                  <a:lnTo>
                    <a:pt x="1705235" y="404070"/>
                  </a:lnTo>
                  <a:lnTo>
                    <a:pt x="1678674" y="409433"/>
                  </a:lnTo>
                  <a:lnTo>
                    <a:pt x="68239" y="409433"/>
                  </a:lnTo>
                  <a:lnTo>
                    <a:pt x="41677" y="404070"/>
                  </a:lnTo>
                  <a:lnTo>
                    <a:pt x="19986" y="389446"/>
                  </a:lnTo>
                  <a:lnTo>
                    <a:pt x="5362" y="367755"/>
                  </a:lnTo>
                  <a:lnTo>
                    <a:pt x="0" y="341193"/>
                  </a:lnTo>
                  <a:lnTo>
                    <a:pt x="0" y="68239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93834" y="4353940"/>
            <a:ext cx="2337435" cy="10363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73760">
              <a:lnSpc>
                <a:spcPct val="1182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Cellar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dirty="0" sz="1800" spc="-3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Contenedor</a:t>
            </a:r>
            <a:endParaRPr sz="1800">
              <a:latin typeface="Calibri"/>
              <a:cs typeface="Calibri"/>
            </a:endParaRPr>
          </a:p>
          <a:p>
            <a:pPr marL="1016000">
              <a:lnSpc>
                <a:spcPct val="100000"/>
              </a:lnSpc>
              <a:spcBef>
                <a:spcPts val="68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Apache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PHP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14433" y="4224866"/>
            <a:ext cx="2023745" cy="1380490"/>
            <a:chOff x="5414433" y="4224866"/>
            <a:chExt cx="2023745" cy="138049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4433" y="4224866"/>
              <a:ext cx="2023532" cy="13800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464727" y="4252907"/>
              <a:ext cx="1922145" cy="1276350"/>
            </a:xfrm>
            <a:custGeom>
              <a:avLst/>
              <a:gdLst/>
              <a:ahLst/>
              <a:cxnLst/>
              <a:rect l="l" t="t" r="r" b="b"/>
              <a:pathLst>
                <a:path w="1922145" h="1276350">
                  <a:moveTo>
                    <a:pt x="1709441" y="0"/>
                  </a:moveTo>
                  <a:lnTo>
                    <a:pt x="212681" y="0"/>
                  </a:lnTo>
                  <a:lnTo>
                    <a:pt x="163915" y="5617"/>
                  </a:lnTo>
                  <a:lnTo>
                    <a:pt x="119149" y="21617"/>
                  </a:lnTo>
                  <a:lnTo>
                    <a:pt x="79660" y="46723"/>
                  </a:lnTo>
                  <a:lnTo>
                    <a:pt x="46723" y="79660"/>
                  </a:lnTo>
                  <a:lnTo>
                    <a:pt x="21617" y="119149"/>
                  </a:lnTo>
                  <a:lnTo>
                    <a:pt x="5617" y="163916"/>
                  </a:lnTo>
                  <a:lnTo>
                    <a:pt x="0" y="212682"/>
                  </a:lnTo>
                  <a:lnTo>
                    <a:pt x="0" y="1063383"/>
                  </a:lnTo>
                  <a:lnTo>
                    <a:pt x="5617" y="1112149"/>
                  </a:lnTo>
                  <a:lnTo>
                    <a:pt x="21617" y="1156915"/>
                  </a:lnTo>
                  <a:lnTo>
                    <a:pt x="46723" y="1196405"/>
                  </a:lnTo>
                  <a:lnTo>
                    <a:pt x="79660" y="1229341"/>
                  </a:lnTo>
                  <a:lnTo>
                    <a:pt x="119149" y="1254448"/>
                  </a:lnTo>
                  <a:lnTo>
                    <a:pt x="163915" y="1270448"/>
                  </a:lnTo>
                  <a:lnTo>
                    <a:pt x="212681" y="1276065"/>
                  </a:lnTo>
                  <a:lnTo>
                    <a:pt x="1709441" y="1276065"/>
                  </a:lnTo>
                  <a:lnTo>
                    <a:pt x="1758208" y="1270448"/>
                  </a:lnTo>
                  <a:lnTo>
                    <a:pt x="1802974" y="1254448"/>
                  </a:lnTo>
                  <a:lnTo>
                    <a:pt x="1842464" y="1229341"/>
                  </a:lnTo>
                  <a:lnTo>
                    <a:pt x="1875400" y="1196405"/>
                  </a:lnTo>
                  <a:lnTo>
                    <a:pt x="1900507" y="1156915"/>
                  </a:lnTo>
                  <a:lnTo>
                    <a:pt x="1916507" y="1112149"/>
                  </a:lnTo>
                  <a:lnTo>
                    <a:pt x="1922124" y="1063383"/>
                  </a:lnTo>
                  <a:lnTo>
                    <a:pt x="1922124" y="212682"/>
                  </a:lnTo>
                  <a:lnTo>
                    <a:pt x="1916507" y="163916"/>
                  </a:lnTo>
                  <a:lnTo>
                    <a:pt x="1900507" y="119149"/>
                  </a:lnTo>
                  <a:lnTo>
                    <a:pt x="1875400" y="79660"/>
                  </a:lnTo>
                  <a:lnTo>
                    <a:pt x="1842464" y="46723"/>
                  </a:lnTo>
                  <a:lnTo>
                    <a:pt x="1802974" y="21617"/>
                  </a:lnTo>
                  <a:lnTo>
                    <a:pt x="1758208" y="5617"/>
                  </a:lnTo>
                  <a:lnTo>
                    <a:pt x="1709441" y="0"/>
                  </a:lnTo>
                  <a:close/>
                </a:path>
              </a:pathLst>
            </a:custGeom>
            <a:solidFill>
              <a:srgbClr val="779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464727" y="4252907"/>
              <a:ext cx="1922145" cy="1276350"/>
            </a:xfrm>
            <a:custGeom>
              <a:avLst/>
              <a:gdLst/>
              <a:ahLst/>
              <a:cxnLst/>
              <a:rect l="l" t="t" r="r" b="b"/>
              <a:pathLst>
                <a:path w="1922145" h="1276350">
                  <a:moveTo>
                    <a:pt x="0" y="212682"/>
                  </a:moveTo>
                  <a:lnTo>
                    <a:pt x="5617" y="163916"/>
                  </a:lnTo>
                  <a:lnTo>
                    <a:pt x="21617" y="119150"/>
                  </a:lnTo>
                  <a:lnTo>
                    <a:pt x="46723" y="79660"/>
                  </a:lnTo>
                  <a:lnTo>
                    <a:pt x="79660" y="46723"/>
                  </a:lnTo>
                  <a:lnTo>
                    <a:pt x="119150" y="21617"/>
                  </a:lnTo>
                  <a:lnTo>
                    <a:pt x="163916" y="5617"/>
                  </a:lnTo>
                  <a:lnTo>
                    <a:pt x="212682" y="0"/>
                  </a:lnTo>
                  <a:lnTo>
                    <a:pt x="1709443" y="0"/>
                  </a:lnTo>
                  <a:lnTo>
                    <a:pt x="1758209" y="5617"/>
                  </a:lnTo>
                  <a:lnTo>
                    <a:pt x="1802975" y="21617"/>
                  </a:lnTo>
                  <a:lnTo>
                    <a:pt x="1842464" y="46723"/>
                  </a:lnTo>
                  <a:lnTo>
                    <a:pt x="1875401" y="79660"/>
                  </a:lnTo>
                  <a:lnTo>
                    <a:pt x="1900507" y="119150"/>
                  </a:lnTo>
                  <a:lnTo>
                    <a:pt x="1916507" y="163916"/>
                  </a:lnTo>
                  <a:lnTo>
                    <a:pt x="1922125" y="212682"/>
                  </a:lnTo>
                  <a:lnTo>
                    <a:pt x="1922125" y="1063383"/>
                  </a:lnTo>
                  <a:lnTo>
                    <a:pt x="1916507" y="1112149"/>
                  </a:lnTo>
                  <a:lnTo>
                    <a:pt x="1900507" y="1156915"/>
                  </a:lnTo>
                  <a:lnTo>
                    <a:pt x="1875401" y="1196405"/>
                  </a:lnTo>
                  <a:lnTo>
                    <a:pt x="1842464" y="1229342"/>
                  </a:lnTo>
                  <a:lnTo>
                    <a:pt x="1802975" y="1254448"/>
                  </a:lnTo>
                  <a:lnTo>
                    <a:pt x="1758209" y="1270448"/>
                  </a:lnTo>
                  <a:lnTo>
                    <a:pt x="1709443" y="1276066"/>
                  </a:lnTo>
                  <a:lnTo>
                    <a:pt x="212682" y="1276066"/>
                  </a:lnTo>
                  <a:lnTo>
                    <a:pt x="163916" y="1270448"/>
                  </a:lnTo>
                  <a:lnTo>
                    <a:pt x="119150" y="1254448"/>
                  </a:lnTo>
                  <a:lnTo>
                    <a:pt x="79660" y="1229342"/>
                  </a:lnTo>
                  <a:lnTo>
                    <a:pt x="46723" y="1196405"/>
                  </a:lnTo>
                  <a:lnTo>
                    <a:pt x="21617" y="1156915"/>
                  </a:lnTo>
                  <a:lnTo>
                    <a:pt x="5617" y="1112149"/>
                  </a:lnTo>
                  <a:lnTo>
                    <a:pt x="0" y="1063383"/>
                  </a:lnTo>
                  <a:lnTo>
                    <a:pt x="0" y="21268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860417" y="4728380"/>
            <a:ext cx="1131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Contenedor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78300" y="4322233"/>
            <a:ext cx="1850389" cy="580390"/>
            <a:chOff x="4178300" y="4322233"/>
            <a:chExt cx="1850389" cy="58039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78300" y="4322233"/>
              <a:ext cx="1849967" cy="5122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3167" y="4326466"/>
              <a:ext cx="1020233" cy="57573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230808" y="4352570"/>
              <a:ext cx="1747520" cy="409575"/>
            </a:xfrm>
            <a:custGeom>
              <a:avLst/>
              <a:gdLst/>
              <a:ahLst/>
              <a:cxnLst/>
              <a:rect l="l" t="t" r="r" b="b"/>
              <a:pathLst>
                <a:path w="1747520" h="409575">
                  <a:moveTo>
                    <a:pt x="1678673" y="0"/>
                  </a:moveTo>
                  <a:lnTo>
                    <a:pt x="68239" y="0"/>
                  </a:lnTo>
                  <a:lnTo>
                    <a:pt x="41677" y="5362"/>
                  </a:lnTo>
                  <a:lnTo>
                    <a:pt x="19986" y="19987"/>
                  </a:lnTo>
                  <a:lnTo>
                    <a:pt x="5362" y="41677"/>
                  </a:lnTo>
                  <a:lnTo>
                    <a:pt x="0" y="68239"/>
                  </a:lnTo>
                  <a:lnTo>
                    <a:pt x="0" y="341193"/>
                  </a:lnTo>
                  <a:lnTo>
                    <a:pt x="5362" y="367755"/>
                  </a:lnTo>
                  <a:lnTo>
                    <a:pt x="19986" y="389446"/>
                  </a:lnTo>
                  <a:lnTo>
                    <a:pt x="41677" y="404070"/>
                  </a:lnTo>
                  <a:lnTo>
                    <a:pt x="68239" y="409433"/>
                  </a:lnTo>
                  <a:lnTo>
                    <a:pt x="1678673" y="409433"/>
                  </a:lnTo>
                  <a:lnTo>
                    <a:pt x="1705235" y="404070"/>
                  </a:lnTo>
                  <a:lnTo>
                    <a:pt x="1726925" y="389446"/>
                  </a:lnTo>
                  <a:lnTo>
                    <a:pt x="1741550" y="367755"/>
                  </a:lnTo>
                  <a:lnTo>
                    <a:pt x="1746912" y="341193"/>
                  </a:lnTo>
                  <a:lnTo>
                    <a:pt x="1746912" y="68239"/>
                  </a:lnTo>
                  <a:lnTo>
                    <a:pt x="1741550" y="41677"/>
                  </a:lnTo>
                  <a:lnTo>
                    <a:pt x="1726925" y="19987"/>
                  </a:lnTo>
                  <a:lnTo>
                    <a:pt x="1705235" y="5362"/>
                  </a:lnTo>
                  <a:lnTo>
                    <a:pt x="1678673" y="0"/>
                  </a:lnTo>
                  <a:close/>
                </a:path>
              </a:pathLst>
            </a:custGeom>
            <a:solidFill>
              <a:srgbClr val="4F62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230808" y="4352570"/>
              <a:ext cx="1747520" cy="409575"/>
            </a:xfrm>
            <a:custGeom>
              <a:avLst/>
              <a:gdLst/>
              <a:ahLst/>
              <a:cxnLst/>
              <a:rect l="l" t="t" r="r" b="b"/>
              <a:pathLst>
                <a:path w="1747520" h="409575">
                  <a:moveTo>
                    <a:pt x="0" y="68239"/>
                  </a:moveTo>
                  <a:lnTo>
                    <a:pt x="5362" y="41677"/>
                  </a:lnTo>
                  <a:lnTo>
                    <a:pt x="19986" y="19986"/>
                  </a:lnTo>
                  <a:lnTo>
                    <a:pt x="41677" y="5362"/>
                  </a:lnTo>
                  <a:lnTo>
                    <a:pt x="68239" y="0"/>
                  </a:lnTo>
                  <a:lnTo>
                    <a:pt x="1678674" y="0"/>
                  </a:lnTo>
                  <a:lnTo>
                    <a:pt x="1705235" y="5362"/>
                  </a:lnTo>
                  <a:lnTo>
                    <a:pt x="1726926" y="19986"/>
                  </a:lnTo>
                  <a:lnTo>
                    <a:pt x="1741550" y="41677"/>
                  </a:lnTo>
                  <a:lnTo>
                    <a:pt x="1746913" y="68239"/>
                  </a:lnTo>
                  <a:lnTo>
                    <a:pt x="1746913" y="341193"/>
                  </a:lnTo>
                  <a:lnTo>
                    <a:pt x="1741550" y="367755"/>
                  </a:lnTo>
                  <a:lnTo>
                    <a:pt x="1726926" y="389446"/>
                  </a:lnTo>
                  <a:lnTo>
                    <a:pt x="1705235" y="404070"/>
                  </a:lnTo>
                  <a:lnTo>
                    <a:pt x="1678674" y="409433"/>
                  </a:lnTo>
                  <a:lnTo>
                    <a:pt x="68239" y="409433"/>
                  </a:lnTo>
                  <a:lnTo>
                    <a:pt x="41677" y="404070"/>
                  </a:lnTo>
                  <a:lnTo>
                    <a:pt x="19986" y="389446"/>
                  </a:lnTo>
                  <a:lnTo>
                    <a:pt x="5362" y="367755"/>
                  </a:lnTo>
                  <a:lnTo>
                    <a:pt x="0" y="341193"/>
                  </a:lnTo>
                  <a:lnTo>
                    <a:pt x="0" y="68239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764539" y="4394727"/>
            <a:ext cx="678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MySQ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327400" y="4453466"/>
            <a:ext cx="1028700" cy="245745"/>
            <a:chOff x="3327400" y="4453466"/>
            <a:chExt cx="1028700" cy="245745"/>
          </a:xfrm>
        </p:grpSpPr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7400" y="4453466"/>
              <a:ext cx="1028700" cy="24553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373166" y="4520014"/>
              <a:ext cx="857885" cy="76200"/>
            </a:xfrm>
            <a:custGeom>
              <a:avLst/>
              <a:gdLst/>
              <a:ahLst/>
              <a:cxnLst/>
              <a:rect l="l" t="t" r="r" b="b"/>
              <a:pathLst>
                <a:path w="857885" h="76200">
                  <a:moveTo>
                    <a:pt x="781033" y="0"/>
                  </a:moveTo>
                  <a:lnTo>
                    <a:pt x="781307" y="25398"/>
                  </a:lnTo>
                  <a:lnTo>
                    <a:pt x="0" y="33848"/>
                  </a:lnTo>
                  <a:lnTo>
                    <a:pt x="274" y="59247"/>
                  </a:lnTo>
                  <a:lnTo>
                    <a:pt x="781582" y="50797"/>
                  </a:lnTo>
                  <a:lnTo>
                    <a:pt x="781857" y="76195"/>
                  </a:lnTo>
                  <a:lnTo>
                    <a:pt x="857641" y="37273"/>
                  </a:lnTo>
                  <a:lnTo>
                    <a:pt x="78103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56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5405" y="114120"/>
            <a:ext cx="50145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 </a:t>
            </a:r>
            <a:r>
              <a:rPr dirty="0" spc="-5"/>
              <a:t>Compose:</a:t>
            </a:r>
            <a:r>
              <a:rPr dirty="0" spc="-15"/>
              <a:t> </a:t>
            </a:r>
            <a:r>
              <a:rPr dirty="0" spc="-5"/>
              <a:t>Ejemplo.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56576" y="664454"/>
            <a:ext cx="25323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>
                <a:latin typeface="Calibri"/>
                <a:cs typeface="Calibri"/>
              </a:rPr>
              <a:t>Fichero</a:t>
            </a:r>
            <a:r>
              <a:rPr dirty="0" sz="3600" spc="-70">
                <a:latin typeface="Calibri"/>
                <a:cs typeface="Calibri"/>
              </a:rPr>
              <a:t> YAML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3206" y="1190684"/>
            <a:ext cx="5980430" cy="4524375"/>
          </a:xfrm>
          <a:custGeom>
            <a:avLst/>
            <a:gdLst/>
            <a:ahLst/>
            <a:cxnLst/>
            <a:rect l="l" t="t" r="r" b="b"/>
            <a:pathLst>
              <a:path w="5980430" h="4524375">
                <a:moveTo>
                  <a:pt x="0" y="0"/>
                </a:moveTo>
                <a:lnTo>
                  <a:pt x="5979994" y="0"/>
                </a:lnTo>
                <a:lnTo>
                  <a:pt x="5979994" y="4524315"/>
                </a:lnTo>
                <a:lnTo>
                  <a:pt x="0" y="452431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F81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1946" y="1211004"/>
            <a:ext cx="1030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version: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'2'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946" y="1481980"/>
            <a:ext cx="826769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7475" marR="5080" indent="-10477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10">
                <a:latin typeface="Calibri"/>
                <a:cs typeface="Calibri"/>
              </a:rPr>
              <a:t>r</a:t>
            </a:r>
            <a:r>
              <a:rPr dirty="0" sz="1800">
                <a:latin typeface="Calibri"/>
                <a:cs typeface="Calibri"/>
              </a:rPr>
              <a:t>v</a:t>
            </a:r>
            <a:r>
              <a:rPr dirty="0" sz="1800" spc="-5">
                <a:latin typeface="Calibri"/>
                <a:cs typeface="Calibri"/>
              </a:rPr>
              <a:t>i</a:t>
            </a:r>
            <a:r>
              <a:rPr dirty="0" sz="1800">
                <a:latin typeface="Calibri"/>
                <a:cs typeface="Calibri"/>
              </a:rPr>
              <a:t>ce</a:t>
            </a:r>
            <a:r>
              <a:rPr dirty="0" sz="1800" spc="-5">
                <a:latin typeface="Calibri"/>
                <a:cs typeface="Calibri"/>
              </a:rPr>
              <a:t>s:  </a:t>
            </a:r>
            <a:r>
              <a:rPr dirty="0" sz="1800" spc="-5">
                <a:latin typeface="Calibri"/>
                <a:cs typeface="Calibri"/>
              </a:rPr>
              <a:t>cellar: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1496" y="2032271"/>
            <a:ext cx="5575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image: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cursocloudaws/backbone-cellar-sql-docker-compose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1496" y="2307438"/>
            <a:ext cx="824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25">
                <a:latin typeface="Calibri"/>
                <a:cs typeface="Calibri"/>
              </a:rPr>
              <a:t>n</a:t>
            </a:r>
            <a:r>
              <a:rPr dirty="0" sz="1800" spc="-5">
                <a:latin typeface="Calibri"/>
                <a:cs typeface="Calibri"/>
              </a:rPr>
              <a:t>v</a:t>
            </a:r>
            <a:r>
              <a:rPr dirty="0" sz="1800">
                <a:latin typeface="Calibri"/>
                <a:cs typeface="Calibri"/>
              </a:rPr>
              <a:t>_f</a:t>
            </a:r>
            <a:r>
              <a:rPr dirty="0" sz="1800" spc="-5">
                <a:latin typeface="Calibri"/>
                <a:cs typeface="Calibri"/>
              </a:rPr>
              <a:t>il</a:t>
            </a:r>
            <a:r>
              <a:rPr dirty="0" sz="1800">
                <a:latin typeface="Calibri"/>
                <a:cs typeface="Calibri"/>
              </a:rPr>
              <a:t>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608" y="2569005"/>
            <a:ext cx="2468245" cy="346075"/>
          </a:xfrm>
          <a:prstGeom prst="rect">
            <a:avLst/>
          </a:prstGeom>
          <a:ln w="28575">
            <a:solidFill>
              <a:srgbClr val="385D8A"/>
            </a:solidFill>
          </a:ln>
        </p:spPr>
        <p:txBody>
          <a:bodyPr wrap="square" lIns="0" tIns="26034" rIns="0" bIns="0" rtlCol="0" vert="horz">
            <a:spAutoFit/>
          </a:bodyPr>
          <a:lstStyle/>
          <a:p>
            <a:pPr marL="62230">
              <a:lnSpc>
                <a:spcPct val="100000"/>
              </a:lnSpc>
              <a:spcBef>
                <a:spcPts val="204"/>
              </a:spcBef>
            </a:pPr>
            <a:r>
              <a:rPr dirty="0" sz="1800">
                <a:latin typeface="Calibri"/>
                <a:cs typeface="Calibri"/>
              </a:rPr>
              <a:t>-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services-variables.env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1496" y="2853580"/>
            <a:ext cx="50228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li</a:t>
            </a:r>
            <a:r>
              <a:rPr dirty="0" sz="1800">
                <a:latin typeface="Calibri"/>
                <a:cs typeface="Calibri"/>
              </a:rPr>
              <a:t>n</a:t>
            </a:r>
            <a:r>
              <a:rPr dirty="0" sz="1800" spc="-25">
                <a:latin typeface="Calibri"/>
                <a:cs typeface="Calibri"/>
              </a:rPr>
              <a:t>k</a:t>
            </a:r>
            <a:r>
              <a:rPr dirty="0" sz="1800" spc="-5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269" y="3135629"/>
            <a:ext cx="1069975" cy="350520"/>
          </a:xfrm>
          <a:prstGeom prst="rect">
            <a:avLst/>
          </a:prstGeom>
          <a:ln w="28575">
            <a:solidFill>
              <a:srgbClr val="385D8A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45"/>
              </a:spcBef>
            </a:pPr>
            <a:r>
              <a:rPr dirty="0" sz="1800">
                <a:latin typeface="Calibri"/>
                <a:cs typeface="Calibri"/>
              </a:rPr>
              <a:t>-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mysql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1496" y="3403871"/>
            <a:ext cx="5727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po</a:t>
            </a:r>
            <a:r>
              <a:rPr dirty="0" sz="1800" spc="-5">
                <a:latin typeface="Calibri"/>
                <a:cs typeface="Calibri"/>
              </a:rPr>
              <a:t>rts</a:t>
            </a:r>
            <a:r>
              <a:rPr dirty="0" sz="180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8971" y="3679039"/>
            <a:ext cx="70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7747" y="3684751"/>
            <a:ext cx="904240" cy="350520"/>
          </a:xfrm>
          <a:prstGeom prst="rect">
            <a:avLst/>
          </a:prstGeom>
          <a:ln w="28575">
            <a:solidFill>
              <a:srgbClr val="385D8A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55"/>
              </a:spcBef>
            </a:pPr>
            <a:r>
              <a:rPr dirty="0" sz="1800" spc="-5">
                <a:latin typeface="Calibri"/>
                <a:cs typeface="Calibri"/>
              </a:rPr>
              <a:t>"80:80"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9421" y="3954204"/>
            <a:ext cx="6032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latin typeface="Calibri"/>
                <a:cs typeface="Calibri"/>
              </a:rPr>
              <a:t>m</a:t>
            </a:r>
            <a:r>
              <a:rPr dirty="0" sz="1800" spc="-20">
                <a:latin typeface="Calibri"/>
                <a:cs typeface="Calibri"/>
              </a:rPr>
              <a:t>y</a:t>
            </a:r>
            <a:r>
              <a:rPr dirty="0" sz="1800" spc="-5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ql: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1496" y="4225180"/>
            <a:ext cx="6515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im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15">
                <a:latin typeface="Calibri"/>
                <a:cs typeface="Calibri"/>
              </a:rPr>
              <a:t>g</a:t>
            </a:r>
            <a:r>
              <a:rPr dirty="0" sz="1800" spc="5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0587" y="4189862"/>
            <a:ext cx="1374140" cy="350520"/>
          </a:xfrm>
          <a:prstGeom prst="rect">
            <a:avLst/>
          </a:prstGeom>
          <a:ln w="28575">
            <a:solidFill>
              <a:srgbClr val="385D8A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marL="32384">
              <a:lnSpc>
                <a:spcPct val="100000"/>
              </a:lnSpc>
              <a:spcBef>
                <a:spcPts val="375"/>
              </a:spcBef>
            </a:pPr>
            <a:r>
              <a:rPr dirty="0" sz="1800" spc="-10">
                <a:latin typeface="Calibri"/>
                <a:cs typeface="Calibri"/>
              </a:rPr>
              <a:t>mysql:5.5.53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1496" y="4500284"/>
            <a:ext cx="824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25">
                <a:latin typeface="Calibri"/>
                <a:cs typeface="Calibri"/>
              </a:rPr>
              <a:t>n</a:t>
            </a:r>
            <a:r>
              <a:rPr dirty="0" sz="1800" spc="-5">
                <a:latin typeface="Calibri"/>
                <a:cs typeface="Calibri"/>
              </a:rPr>
              <a:t>v</a:t>
            </a:r>
            <a:r>
              <a:rPr dirty="0" sz="1800">
                <a:latin typeface="Calibri"/>
                <a:cs typeface="Calibri"/>
              </a:rPr>
              <a:t>_f</a:t>
            </a:r>
            <a:r>
              <a:rPr dirty="0" sz="1800" spc="-5">
                <a:latin typeface="Calibri"/>
                <a:cs typeface="Calibri"/>
              </a:rPr>
              <a:t>il</a:t>
            </a:r>
            <a:r>
              <a:rPr dirty="0" sz="1800">
                <a:latin typeface="Calibri"/>
                <a:cs typeface="Calibri"/>
              </a:rPr>
              <a:t>e: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6271" y="4775471"/>
            <a:ext cx="958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5297" y="4782046"/>
            <a:ext cx="2468245" cy="346075"/>
          </a:xfrm>
          <a:prstGeom prst="rect">
            <a:avLst/>
          </a:prstGeom>
          <a:ln w="28575">
            <a:solidFill>
              <a:srgbClr val="385D8A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45"/>
              </a:spcBef>
            </a:pPr>
            <a:r>
              <a:rPr dirty="0" sz="1800" spc="-5">
                <a:latin typeface="Calibri"/>
                <a:cs typeface="Calibri"/>
              </a:rPr>
              <a:t>services-variables.env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1496" y="5050638"/>
            <a:ext cx="8674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v</a:t>
            </a:r>
            <a:r>
              <a:rPr dirty="0" sz="1800">
                <a:latin typeface="Calibri"/>
                <a:cs typeface="Calibri"/>
              </a:rPr>
              <a:t>olu</a:t>
            </a:r>
            <a:r>
              <a:rPr dirty="0" sz="1800" spc="-5">
                <a:latin typeface="Calibri"/>
                <a:cs typeface="Calibri"/>
              </a:rPr>
              <a:t>m</a:t>
            </a:r>
            <a:r>
              <a:rPr dirty="0" sz="1800" spc="5">
                <a:latin typeface="Calibri"/>
                <a:cs typeface="Calibri"/>
              </a:rPr>
              <a:t>e</a:t>
            </a:r>
            <a:r>
              <a:rPr dirty="0" sz="1800" spc="-10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6271" y="5325805"/>
            <a:ext cx="958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3353" y="5317416"/>
            <a:ext cx="3145155" cy="346075"/>
          </a:xfrm>
          <a:prstGeom prst="rect">
            <a:avLst/>
          </a:prstGeom>
          <a:ln w="28575">
            <a:solidFill>
              <a:srgbClr val="385D8A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165"/>
              </a:spcBef>
            </a:pPr>
            <a:r>
              <a:rPr dirty="0" sz="1800" spc="-10">
                <a:latin typeface="Calibri"/>
                <a:cs typeface="Calibri"/>
              </a:rPr>
              <a:t>./db:/docker-entrypoint-initdb.d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06300" y="2014900"/>
            <a:ext cx="5735320" cy="2444750"/>
            <a:chOff x="1506300" y="2014900"/>
            <a:chExt cx="5735320" cy="2444750"/>
          </a:xfrm>
        </p:grpSpPr>
        <p:sp>
          <p:nvSpPr>
            <p:cNvPr id="25" name="object 25"/>
            <p:cNvSpPr/>
            <p:nvPr/>
          </p:nvSpPr>
          <p:spPr>
            <a:xfrm>
              <a:off x="1520587" y="2029188"/>
              <a:ext cx="5033010" cy="359410"/>
            </a:xfrm>
            <a:custGeom>
              <a:avLst/>
              <a:gdLst/>
              <a:ahLst/>
              <a:cxnLst/>
              <a:rect l="l" t="t" r="r" b="b"/>
              <a:pathLst>
                <a:path w="5033009" h="359410">
                  <a:moveTo>
                    <a:pt x="0" y="0"/>
                  </a:moveTo>
                  <a:lnTo>
                    <a:pt x="5032612" y="0"/>
                  </a:lnTo>
                  <a:lnTo>
                    <a:pt x="5032612" y="359170"/>
                  </a:lnTo>
                  <a:lnTo>
                    <a:pt x="0" y="35917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94165" y="2169705"/>
              <a:ext cx="4347210" cy="2289810"/>
            </a:xfrm>
            <a:custGeom>
              <a:avLst/>
              <a:gdLst/>
              <a:ahLst/>
              <a:cxnLst/>
              <a:rect l="l" t="t" r="r" b="b"/>
              <a:pathLst>
                <a:path w="4347209" h="2289810">
                  <a:moveTo>
                    <a:pt x="1151255" y="2251379"/>
                  </a:moveTo>
                  <a:lnTo>
                    <a:pt x="1075029" y="2213330"/>
                  </a:lnTo>
                  <a:lnTo>
                    <a:pt x="1075042" y="2238730"/>
                  </a:lnTo>
                  <a:lnTo>
                    <a:pt x="0" y="2239480"/>
                  </a:lnTo>
                  <a:lnTo>
                    <a:pt x="12" y="2264880"/>
                  </a:lnTo>
                  <a:lnTo>
                    <a:pt x="1075055" y="2264130"/>
                  </a:lnTo>
                  <a:lnTo>
                    <a:pt x="1075080" y="2289530"/>
                  </a:lnTo>
                  <a:lnTo>
                    <a:pt x="1151255" y="2251379"/>
                  </a:lnTo>
                  <a:close/>
                </a:path>
                <a:path w="4347209" h="2289810">
                  <a:moveTo>
                    <a:pt x="1473111" y="744931"/>
                  </a:moveTo>
                  <a:lnTo>
                    <a:pt x="1402740" y="696912"/>
                  </a:lnTo>
                  <a:lnTo>
                    <a:pt x="1399324" y="722083"/>
                  </a:lnTo>
                  <a:lnTo>
                    <a:pt x="490677" y="598551"/>
                  </a:lnTo>
                  <a:lnTo>
                    <a:pt x="487248" y="623722"/>
                  </a:lnTo>
                  <a:lnTo>
                    <a:pt x="1395895" y="747242"/>
                  </a:lnTo>
                  <a:lnTo>
                    <a:pt x="1392478" y="772414"/>
                  </a:lnTo>
                  <a:lnTo>
                    <a:pt x="1473111" y="744931"/>
                  </a:lnTo>
                  <a:close/>
                </a:path>
                <a:path w="4347209" h="2289810">
                  <a:moveTo>
                    <a:pt x="4347095" y="37973"/>
                  </a:moveTo>
                  <a:lnTo>
                    <a:pt x="4270845" y="0"/>
                  </a:lnTo>
                  <a:lnTo>
                    <a:pt x="4270883" y="25400"/>
                  </a:lnTo>
                  <a:lnTo>
                    <a:pt x="3659009" y="26377"/>
                  </a:lnTo>
                  <a:lnTo>
                    <a:pt x="3659047" y="51777"/>
                  </a:lnTo>
                  <a:lnTo>
                    <a:pt x="4270921" y="50800"/>
                  </a:lnTo>
                  <a:lnTo>
                    <a:pt x="4270959" y="76200"/>
                  </a:lnTo>
                  <a:lnTo>
                    <a:pt x="4347095" y="37973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320009" y="1904828"/>
            <a:ext cx="1703705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dirty="0" sz="1800" spc="-5">
                <a:latin typeface="Calibri"/>
                <a:cs typeface="Calibri"/>
              </a:rPr>
              <a:t>Imagen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Docker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Docker </a:t>
            </a:r>
            <a:r>
              <a:rPr dirty="0" sz="1800">
                <a:latin typeface="Calibri"/>
                <a:cs typeface="Calibri"/>
              </a:rPr>
              <a:t>Hub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40987" y="2589325"/>
            <a:ext cx="4119245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dirty="0" sz="1800" spc="-15">
                <a:latin typeface="Calibri"/>
                <a:cs typeface="Calibri"/>
              </a:rPr>
              <a:t>Variables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entorno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leídas </a:t>
            </a:r>
            <a:r>
              <a:rPr dirty="0" sz="1800">
                <a:latin typeface="Calibri"/>
                <a:cs typeface="Calibri"/>
              </a:rPr>
              <a:t>por </a:t>
            </a:r>
            <a:r>
              <a:rPr dirty="0" sz="1800" spc="-5">
                <a:latin typeface="Calibri"/>
                <a:cs typeface="Calibri"/>
              </a:rPr>
              <a:t>la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aplicación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para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conectar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con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base</a:t>
            </a:r>
            <a:r>
              <a:rPr dirty="0" sz="1800">
                <a:latin typeface="Calibri"/>
                <a:cs typeface="Calibri"/>
              </a:rPr>
              <a:t> 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datos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24163" y="4160323"/>
            <a:ext cx="4884420" cy="1038225"/>
          </a:xfrm>
          <a:prstGeom prst="rect">
            <a:avLst/>
          </a:prstGeom>
        </p:spPr>
        <p:txBody>
          <a:bodyPr wrap="square" lIns="0" tIns="1092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800" spc="-5">
                <a:latin typeface="Calibri"/>
                <a:cs typeface="Calibri"/>
              </a:rPr>
              <a:t>Imagen</a:t>
            </a:r>
            <a:r>
              <a:rPr dirty="0" sz="1800" spc="-10">
                <a:latin typeface="Calibri"/>
                <a:cs typeface="Calibri"/>
              </a:rPr>
              <a:t> Docker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Docker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Hub</a:t>
            </a:r>
            <a:endParaRPr sz="1800">
              <a:latin typeface="Calibri"/>
              <a:cs typeface="Calibri"/>
            </a:endParaRPr>
          </a:p>
          <a:p>
            <a:pPr marL="875030" marR="5080">
              <a:lnSpc>
                <a:spcPts val="2130"/>
              </a:lnSpc>
              <a:spcBef>
                <a:spcPts val="855"/>
              </a:spcBef>
            </a:pPr>
            <a:r>
              <a:rPr dirty="0" sz="1800" spc="-15">
                <a:latin typeface="Calibri"/>
                <a:cs typeface="Calibri"/>
              </a:rPr>
              <a:t>Variables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entorno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parar</a:t>
            </a:r>
            <a:r>
              <a:rPr dirty="0" sz="1800" spc="-5">
                <a:latin typeface="Calibri"/>
                <a:cs typeface="Calibri"/>
              </a:rPr>
              <a:t> crear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base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datos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el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contenedor</a:t>
            </a:r>
            <a:r>
              <a:rPr dirty="0" sz="1800">
                <a:latin typeface="Calibri"/>
                <a:cs typeface="Calibri"/>
              </a:rPr>
              <a:t> de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MySQL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949869" y="3309823"/>
            <a:ext cx="2976880" cy="2263775"/>
          </a:xfrm>
          <a:custGeom>
            <a:avLst/>
            <a:gdLst/>
            <a:ahLst/>
            <a:cxnLst/>
            <a:rect l="l" t="t" r="r" b="b"/>
            <a:pathLst>
              <a:path w="2976879" h="2263775">
                <a:moveTo>
                  <a:pt x="934681" y="143027"/>
                </a:moveTo>
                <a:lnTo>
                  <a:pt x="864489" y="94742"/>
                </a:lnTo>
                <a:lnTo>
                  <a:pt x="860983" y="119900"/>
                </a:lnTo>
                <a:lnTo>
                  <a:pt x="3517" y="0"/>
                </a:lnTo>
                <a:lnTo>
                  <a:pt x="0" y="25158"/>
                </a:lnTo>
                <a:lnTo>
                  <a:pt x="857465" y="145046"/>
                </a:lnTo>
                <a:lnTo>
                  <a:pt x="853948" y="170205"/>
                </a:lnTo>
                <a:lnTo>
                  <a:pt x="934681" y="143027"/>
                </a:lnTo>
                <a:close/>
              </a:path>
              <a:path w="2976879" h="2263775">
                <a:moveTo>
                  <a:pt x="2958490" y="1681124"/>
                </a:moveTo>
                <a:lnTo>
                  <a:pt x="2882836" y="1641932"/>
                </a:lnTo>
                <a:lnTo>
                  <a:pt x="2882481" y="1667332"/>
                </a:lnTo>
                <a:lnTo>
                  <a:pt x="1603654" y="1648904"/>
                </a:lnTo>
                <a:lnTo>
                  <a:pt x="1603286" y="1674304"/>
                </a:lnTo>
                <a:lnTo>
                  <a:pt x="2882112" y="1692732"/>
                </a:lnTo>
                <a:lnTo>
                  <a:pt x="2881744" y="1718119"/>
                </a:lnTo>
                <a:lnTo>
                  <a:pt x="2958490" y="1681124"/>
                </a:lnTo>
                <a:close/>
              </a:path>
              <a:path w="2976879" h="2263775">
                <a:moveTo>
                  <a:pt x="2976308" y="2223414"/>
                </a:moveTo>
                <a:lnTo>
                  <a:pt x="2899295" y="2186965"/>
                </a:lnTo>
                <a:lnTo>
                  <a:pt x="2899841" y="2212365"/>
                </a:lnTo>
                <a:lnTo>
                  <a:pt x="2257907" y="2226259"/>
                </a:lnTo>
                <a:lnTo>
                  <a:pt x="2258453" y="2251659"/>
                </a:lnTo>
                <a:lnTo>
                  <a:pt x="2900400" y="2237765"/>
                </a:lnTo>
                <a:lnTo>
                  <a:pt x="2900946" y="2263152"/>
                </a:lnTo>
                <a:lnTo>
                  <a:pt x="2976308" y="2223414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020460" y="5277268"/>
            <a:ext cx="3674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Volumen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montado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para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carga</a:t>
            </a:r>
            <a:r>
              <a:rPr dirty="0" sz="1800">
                <a:latin typeface="Calibri"/>
                <a:cs typeface="Calibri"/>
              </a:rPr>
              <a:t> 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80">
                <a:latin typeface="Calibri"/>
                <a:cs typeface="Calibri"/>
              </a:rPr>
              <a:t>dat</a:t>
            </a:r>
            <a:r>
              <a:rPr dirty="0" baseline="11574" sz="1800" spc="-270">
                <a:solidFill>
                  <a:srgbClr val="DBEEF4"/>
                </a:solidFill>
                <a:latin typeface="Calibri"/>
                <a:cs typeface="Calibri"/>
              </a:rPr>
              <a:t>5</a:t>
            </a:r>
            <a:r>
              <a:rPr dirty="0" sz="1800" spc="-180">
                <a:latin typeface="Calibri"/>
                <a:cs typeface="Calibri"/>
              </a:rPr>
              <a:t>o</a:t>
            </a:r>
            <a:r>
              <a:rPr dirty="0" baseline="11574" sz="1800" spc="-270">
                <a:solidFill>
                  <a:srgbClr val="DBEEF4"/>
                </a:solidFill>
                <a:latin typeface="Calibri"/>
                <a:cs typeface="Calibri"/>
              </a:rPr>
              <a:t>7</a:t>
            </a:r>
            <a:r>
              <a:rPr dirty="0" sz="1800" spc="-18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72917" y="3220680"/>
            <a:ext cx="5608320" cy="739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Relación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dependencia</a:t>
            </a:r>
            <a:r>
              <a:rPr dirty="0" sz="1800" spc="-10">
                <a:latin typeface="Calibri"/>
                <a:cs typeface="Calibri"/>
              </a:rPr>
              <a:t> entre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los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servicios.</a:t>
            </a:r>
            <a:endParaRPr sz="1800">
              <a:latin typeface="Calibri"/>
              <a:cs typeface="Calibri"/>
            </a:endParaRPr>
          </a:p>
          <a:p>
            <a:pPr marL="284480">
              <a:lnSpc>
                <a:spcPct val="100000"/>
              </a:lnSpc>
              <a:spcBef>
                <a:spcPts val="1305"/>
              </a:spcBef>
            </a:pPr>
            <a:r>
              <a:rPr dirty="0" sz="1800" spc="-5">
                <a:latin typeface="Calibri"/>
                <a:cs typeface="Calibri"/>
              </a:rPr>
              <a:t>Puerto</a:t>
            </a:r>
            <a:r>
              <a:rPr dirty="0" sz="1800">
                <a:latin typeface="Calibri"/>
                <a:cs typeface="Calibri"/>
              </a:rPr>
              <a:t> en el </a:t>
            </a:r>
            <a:r>
              <a:rPr dirty="0" sz="1800" spc="-15">
                <a:latin typeface="Calibri"/>
                <a:cs typeface="Calibri"/>
              </a:rPr>
              <a:t>Docker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Host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el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que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expondrá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el </a:t>
            </a:r>
            <a:r>
              <a:rPr dirty="0" sz="1800" spc="-5">
                <a:latin typeface="Calibri"/>
                <a:cs typeface="Calibri"/>
              </a:rPr>
              <a:t>puerto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45021" y="3931591"/>
            <a:ext cx="2455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utilizado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el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contenedor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50989" y="3847307"/>
            <a:ext cx="1147445" cy="104775"/>
          </a:xfrm>
          <a:custGeom>
            <a:avLst/>
            <a:gdLst/>
            <a:ahLst/>
            <a:cxnLst/>
            <a:rect l="l" t="t" r="r" b="b"/>
            <a:pathLst>
              <a:path w="1147445" h="104775">
                <a:moveTo>
                  <a:pt x="1281" y="0"/>
                </a:moveTo>
                <a:lnTo>
                  <a:pt x="0" y="25366"/>
                </a:lnTo>
                <a:lnTo>
                  <a:pt x="1070309" y="79406"/>
                </a:lnTo>
                <a:lnTo>
                  <a:pt x="1069028" y="104775"/>
                </a:lnTo>
                <a:lnTo>
                  <a:pt x="1147052" y="70565"/>
                </a:lnTo>
                <a:lnTo>
                  <a:pt x="1072870" y="28671"/>
                </a:lnTo>
                <a:lnTo>
                  <a:pt x="1071590" y="54039"/>
                </a:lnTo>
                <a:lnTo>
                  <a:pt x="1281" y="0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5405" y="114120"/>
            <a:ext cx="5014595" cy="11245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 </a:t>
            </a:r>
            <a:r>
              <a:rPr dirty="0" spc="-5"/>
              <a:t>Compose:</a:t>
            </a:r>
            <a:r>
              <a:rPr dirty="0" spc="-15"/>
              <a:t> </a:t>
            </a:r>
            <a:r>
              <a:rPr dirty="0" spc="-5"/>
              <a:t>Ejemplo.</a:t>
            </a: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pc="-15"/>
              <a:t>Fichero</a:t>
            </a:r>
            <a:r>
              <a:rPr dirty="0" spc="-20"/>
              <a:t> </a:t>
            </a:r>
            <a:r>
              <a:rPr dirty="0" spc="-5"/>
              <a:t>de</a:t>
            </a:r>
            <a:r>
              <a:rPr dirty="0" spc="-20"/>
              <a:t> </a:t>
            </a:r>
            <a:r>
              <a:rPr dirty="0" spc="-30"/>
              <a:t>Variables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59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6395720" cy="87566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355600" marR="5080" indent="-342900">
              <a:lnSpc>
                <a:spcPts val="3329"/>
              </a:lnSpc>
              <a:spcBef>
                <a:spcPts val="22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En el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ejemplo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40">
                <a:latin typeface="Calibri"/>
                <a:cs typeface="Calibri"/>
              </a:rPr>
              <a:t>anterior,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el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fichero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services-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variables.env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contiene: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321344"/>
            <a:ext cx="7959090" cy="76009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5">
                <a:latin typeface="Calibri"/>
                <a:cs typeface="Calibri"/>
              </a:rPr>
              <a:t>Estas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variables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utilizan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durante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el</a:t>
            </a:r>
            <a:r>
              <a:rPr dirty="0" sz="2400" spc="-10">
                <a:latin typeface="Calibri"/>
                <a:cs typeface="Calibri"/>
              </a:rPr>
              <a:t> arranque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del</a:t>
            </a:r>
            <a:r>
              <a:rPr dirty="0" sz="2400" spc="-10">
                <a:latin typeface="Calibri"/>
                <a:cs typeface="Calibri"/>
              </a:rPr>
              <a:t> contenedor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">
                <a:latin typeface="Calibri"/>
                <a:cs typeface="Calibri"/>
              </a:rPr>
              <a:t>MySQL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para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configurarlo </a:t>
            </a:r>
            <a:r>
              <a:rPr dirty="0" sz="2400">
                <a:latin typeface="Calibri"/>
                <a:cs typeface="Calibri"/>
              </a:rPr>
              <a:t>y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crear</a:t>
            </a:r>
            <a:r>
              <a:rPr dirty="0" sz="2400" spc="-5">
                <a:latin typeface="Calibri"/>
                <a:cs typeface="Calibri"/>
              </a:rPr>
              <a:t> la base</a:t>
            </a:r>
            <a:r>
              <a:rPr dirty="0" sz="2400">
                <a:latin typeface="Calibri"/>
                <a:cs typeface="Calibri"/>
              </a:rPr>
              <a:t> de </a:t>
            </a:r>
            <a:r>
              <a:rPr dirty="0" sz="2400" spc="-15">
                <a:latin typeface="Calibri"/>
                <a:cs typeface="Calibri"/>
              </a:rPr>
              <a:t>datos.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608" y="2396431"/>
            <a:ext cx="3855720" cy="1870075"/>
          </a:xfrm>
          <a:prstGeom prst="rect">
            <a:avLst/>
          </a:prstGeom>
          <a:ln w="9525">
            <a:solidFill>
              <a:srgbClr val="4F81BD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 marL="91440" marR="523240">
              <a:lnSpc>
                <a:spcPts val="2300"/>
              </a:lnSpc>
              <a:spcBef>
                <a:spcPts val="20"/>
              </a:spcBef>
            </a:pPr>
            <a:r>
              <a:rPr dirty="0" sz="1600" spc="-15">
                <a:latin typeface="Calibri"/>
                <a:cs typeface="Calibri"/>
              </a:rPr>
              <a:t>MYSQL_ROOT_PASSWORD=mysqlp@ss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MYSQL_DATABASE=cellar 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MYSQL_USER=cellar-db-user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MYSQL_PASSWORD=cellar-db-pass </a:t>
            </a:r>
            <a:r>
              <a:rPr dirty="0" sz="1600" spc="-5">
                <a:latin typeface="Calibri"/>
                <a:cs typeface="Calibri"/>
              </a:rPr>
              <a:t> MYSQL_PORT=3306</a:t>
            </a:r>
            <a:endParaRPr sz="16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dirty="0" sz="1600" spc="-10">
                <a:latin typeface="Calibri"/>
                <a:cs typeface="Calibri"/>
              </a:rPr>
              <a:t>MYSQL_HOST=mysql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1811" y="388441"/>
            <a:ext cx="41021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35"/>
              <a:t> </a:t>
            </a:r>
            <a:r>
              <a:rPr dirty="0" spc="-5"/>
              <a:t>Compose:</a:t>
            </a:r>
            <a:r>
              <a:rPr dirty="0" spc="-30"/>
              <a:t> </a:t>
            </a:r>
            <a:r>
              <a:rPr dirty="0"/>
              <a:t>Uso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3684073"/>
            <a:ext cx="4745355" cy="1731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999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Compose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despliega 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automáticamente </a:t>
            </a:r>
            <a:r>
              <a:rPr dirty="0" sz="2800" spc="-5">
                <a:latin typeface="Calibri"/>
                <a:cs typeface="Calibri"/>
              </a:rPr>
              <a:t>los servicios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indicados en el </a:t>
            </a:r>
            <a:r>
              <a:rPr dirty="0" sz="2800" spc="-10">
                <a:latin typeface="Calibri"/>
                <a:cs typeface="Calibri"/>
              </a:rPr>
              <a:t>fichero </a:t>
            </a:r>
            <a:r>
              <a:rPr dirty="0" sz="2800" spc="-55">
                <a:latin typeface="Calibri"/>
                <a:cs typeface="Calibri"/>
              </a:rPr>
              <a:t>YAML 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sobre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 </a:t>
            </a: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Host.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97" y="1382918"/>
            <a:ext cx="7874758" cy="20877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9605" y="3672198"/>
            <a:ext cx="2855794" cy="20428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59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459230" marR="5080" indent="-869315">
              <a:lnSpc>
                <a:spcPct val="100299"/>
              </a:lnSpc>
              <a:spcBef>
                <a:spcPts val="85"/>
              </a:spcBef>
            </a:pPr>
            <a:r>
              <a:rPr dirty="0" spc="-20"/>
              <a:t>Contexto: </a:t>
            </a:r>
            <a:r>
              <a:rPr dirty="0" spc="-10"/>
              <a:t>Aplicaciones </a:t>
            </a:r>
            <a:r>
              <a:rPr dirty="0" spc="-800"/>
              <a:t> </a:t>
            </a:r>
            <a:r>
              <a:rPr dirty="0" spc="-10"/>
              <a:t>(Distribuidas)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349565"/>
            <a:ext cx="3431540" cy="1624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Las aplicaciones (distribuidas)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precisan: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Calibri"/>
                <a:cs typeface="Calibri"/>
              </a:rPr>
              <a:t>Computación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0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Datos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15">
                <a:latin typeface="Calibri"/>
                <a:cs typeface="Calibri"/>
              </a:rPr>
              <a:t>Red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8" y="3009096"/>
            <a:ext cx="4264025" cy="1609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13843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Calibri"/>
                <a:cs typeface="Calibri"/>
              </a:rPr>
              <a:t>Multitud </a:t>
            </a:r>
            <a:r>
              <a:rPr dirty="0" sz="2000" spc="-5">
                <a:latin typeface="Calibri"/>
                <a:cs typeface="Calibri"/>
              </a:rPr>
              <a:t>de </a:t>
            </a:r>
            <a:r>
              <a:rPr dirty="0" sz="2000" spc="-10">
                <a:latin typeface="Calibri"/>
                <a:cs typeface="Calibri"/>
              </a:rPr>
              <a:t>herramientas, </a:t>
            </a:r>
            <a:r>
              <a:rPr dirty="0" sz="2000" spc="-5">
                <a:latin typeface="Calibri"/>
                <a:cs typeface="Calibri"/>
              </a:rPr>
              <a:t>lenguajes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 </a:t>
            </a:r>
            <a:r>
              <a:rPr dirty="0" sz="2000" spc="-10">
                <a:latin typeface="Calibri"/>
                <a:cs typeface="Calibri"/>
              </a:rPr>
              <a:t>programación, </a:t>
            </a:r>
            <a:r>
              <a:rPr dirty="0" sz="2000" spc="-5">
                <a:latin typeface="Calibri"/>
                <a:cs typeface="Calibri"/>
              </a:rPr>
              <a:t>tecnologías </a:t>
            </a:r>
            <a:r>
              <a:rPr dirty="0" sz="2000">
                <a:latin typeface="Calibri"/>
                <a:cs typeface="Calibri"/>
              </a:rPr>
              <a:t>y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plataformas.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15">
                <a:latin typeface="Calibri"/>
                <a:cs typeface="Calibri"/>
              </a:rPr>
              <a:t>Diferentes</a:t>
            </a:r>
            <a:r>
              <a:rPr dirty="0" sz="2000" spc="-5">
                <a:latin typeface="Calibri"/>
                <a:cs typeface="Calibri"/>
              </a:rPr>
              <a:t> mecanismos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 </a:t>
            </a:r>
            <a:r>
              <a:rPr dirty="0" sz="2000" spc="-15">
                <a:latin typeface="Calibri"/>
                <a:cs typeface="Calibri"/>
              </a:rPr>
              <a:t>entrega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software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4647353"/>
            <a:ext cx="3075940" cy="80327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297815" marR="5080" indent="-285750">
              <a:lnSpc>
                <a:spcPts val="1900"/>
              </a:lnSpc>
              <a:spcBef>
                <a:spcPts val="180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600" spc="-10">
                <a:latin typeface="Calibri"/>
                <a:cs typeface="Calibri"/>
              </a:rPr>
              <a:t>Paquetes </a:t>
            </a:r>
            <a:r>
              <a:rPr dirty="0" sz="1600" spc="-5">
                <a:latin typeface="Calibri"/>
                <a:cs typeface="Calibri"/>
              </a:rPr>
              <a:t>RPM, DEB, ficheros </a:t>
            </a:r>
            <a:r>
              <a:rPr dirty="0" sz="1600" spc="-10">
                <a:latin typeface="Calibri"/>
                <a:cs typeface="Calibri"/>
              </a:rPr>
              <a:t>JAR,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Homebrew,</a:t>
            </a:r>
            <a:r>
              <a:rPr dirty="0" sz="1600" spc="-5">
                <a:latin typeface="Calibri"/>
                <a:cs typeface="Calibri"/>
              </a:rPr>
              <a:t> NPM, </a:t>
            </a:r>
            <a:r>
              <a:rPr dirty="0" sz="1600" spc="-10"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Incompatibilidades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03602" y="5321533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13598" y="1698566"/>
            <a:ext cx="1393190" cy="932815"/>
            <a:chOff x="4913598" y="1698566"/>
            <a:chExt cx="1393190" cy="932815"/>
          </a:xfrm>
        </p:grpSpPr>
        <p:sp>
          <p:nvSpPr>
            <p:cNvPr id="8" name="object 8"/>
            <p:cNvSpPr/>
            <p:nvPr/>
          </p:nvSpPr>
          <p:spPr>
            <a:xfrm>
              <a:off x="4918360" y="1703329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4" h="923289">
                  <a:moveTo>
                    <a:pt x="1383616" y="0"/>
                  </a:moveTo>
                  <a:lnTo>
                    <a:pt x="0" y="0"/>
                  </a:lnTo>
                  <a:lnTo>
                    <a:pt x="0" y="922871"/>
                  </a:lnTo>
                  <a:lnTo>
                    <a:pt x="1383616" y="922871"/>
                  </a:lnTo>
                  <a:lnTo>
                    <a:pt x="1383616" y="0"/>
                  </a:lnTo>
                  <a:close/>
                </a:path>
              </a:pathLst>
            </a:custGeom>
            <a:solidFill>
              <a:srgbClr val="D0D8E8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18360" y="1703329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4" h="923289">
                  <a:moveTo>
                    <a:pt x="0" y="0"/>
                  </a:moveTo>
                  <a:lnTo>
                    <a:pt x="1383617" y="0"/>
                  </a:lnTo>
                  <a:lnTo>
                    <a:pt x="1383617" y="922872"/>
                  </a:lnTo>
                  <a:lnTo>
                    <a:pt x="0" y="922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0D8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127039" y="2024746"/>
            <a:ext cx="942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On</a:t>
            </a:r>
            <a:r>
              <a:rPr dirty="0" sz="1400" spc="-5">
                <a:latin typeface="Calibri"/>
                <a:cs typeface="Calibri"/>
              </a:rPr>
              <a:t>-</a:t>
            </a:r>
            <a:r>
              <a:rPr dirty="0" sz="1400">
                <a:latin typeface="Calibri"/>
                <a:cs typeface="Calibri"/>
              </a:rPr>
              <a:t>p</a:t>
            </a:r>
            <a:r>
              <a:rPr dirty="0" sz="1400" spc="-20">
                <a:latin typeface="Calibri"/>
                <a:cs typeface="Calibri"/>
              </a:rPr>
              <a:t>r</a:t>
            </a:r>
            <a:r>
              <a:rPr dirty="0" sz="1400" spc="-5">
                <a:latin typeface="Calibri"/>
                <a:cs typeface="Calibri"/>
              </a:rPr>
              <a:t>emise</a:t>
            </a:r>
            <a:r>
              <a:rPr dirty="0" sz="140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13598" y="2621439"/>
            <a:ext cx="1393190" cy="932815"/>
            <a:chOff x="4913598" y="2621439"/>
            <a:chExt cx="1393190" cy="932815"/>
          </a:xfrm>
        </p:grpSpPr>
        <p:sp>
          <p:nvSpPr>
            <p:cNvPr id="12" name="object 12"/>
            <p:cNvSpPr/>
            <p:nvPr/>
          </p:nvSpPr>
          <p:spPr>
            <a:xfrm>
              <a:off x="4918360" y="2626201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4" h="923289">
                  <a:moveTo>
                    <a:pt x="1383616" y="0"/>
                  </a:moveTo>
                  <a:lnTo>
                    <a:pt x="0" y="0"/>
                  </a:lnTo>
                  <a:lnTo>
                    <a:pt x="0" y="922871"/>
                  </a:lnTo>
                  <a:lnTo>
                    <a:pt x="1383616" y="922871"/>
                  </a:lnTo>
                  <a:lnTo>
                    <a:pt x="1383616" y="0"/>
                  </a:lnTo>
                  <a:close/>
                </a:path>
              </a:pathLst>
            </a:custGeom>
            <a:solidFill>
              <a:srgbClr val="D0D8E8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18360" y="2626202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4" h="923289">
                  <a:moveTo>
                    <a:pt x="0" y="0"/>
                  </a:moveTo>
                  <a:lnTo>
                    <a:pt x="1383617" y="0"/>
                  </a:lnTo>
                  <a:lnTo>
                    <a:pt x="1383617" y="922872"/>
                  </a:lnTo>
                  <a:lnTo>
                    <a:pt x="0" y="922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0D8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5127039" y="2947620"/>
            <a:ext cx="7620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libri"/>
                <a:cs typeface="Calibri"/>
              </a:rPr>
              <a:t>Monolitos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13598" y="3544312"/>
            <a:ext cx="1393190" cy="932815"/>
            <a:chOff x="4913598" y="3544312"/>
            <a:chExt cx="1393190" cy="932815"/>
          </a:xfrm>
        </p:grpSpPr>
        <p:sp>
          <p:nvSpPr>
            <p:cNvPr id="16" name="object 16"/>
            <p:cNvSpPr/>
            <p:nvPr/>
          </p:nvSpPr>
          <p:spPr>
            <a:xfrm>
              <a:off x="4918360" y="3549075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4" h="923289">
                  <a:moveTo>
                    <a:pt x="1383616" y="0"/>
                  </a:moveTo>
                  <a:lnTo>
                    <a:pt x="0" y="0"/>
                  </a:lnTo>
                  <a:lnTo>
                    <a:pt x="0" y="922871"/>
                  </a:lnTo>
                  <a:lnTo>
                    <a:pt x="1383616" y="922871"/>
                  </a:lnTo>
                  <a:lnTo>
                    <a:pt x="1383616" y="0"/>
                  </a:lnTo>
                  <a:close/>
                </a:path>
              </a:pathLst>
            </a:custGeom>
            <a:solidFill>
              <a:srgbClr val="D0D8E8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18360" y="3549074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4" h="923289">
                  <a:moveTo>
                    <a:pt x="0" y="0"/>
                  </a:moveTo>
                  <a:lnTo>
                    <a:pt x="1383617" y="0"/>
                  </a:lnTo>
                  <a:lnTo>
                    <a:pt x="1383617" y="922872"/>
                  </a:lnTo>
                  <a:lnTo>
                    <a:pt x="0" y="922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0D8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127039" y="3870493"/>
            <a:ext cx="9372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libri"/>
                <a:cs typeface="Calibri"/>
              </a:rPr>
              <a:t>XML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+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WSDL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913598" y="4467185"/>
            <a:ext cx="1393190" cy="932815"/>
            <a:chOff x="4913598" y="4467185"/>
            <a:chExt cx="1393190" cy="932815"/>
          </a:xfrm>
        </p:grpSpPr>
        <p:sp>
          <p:nvSpPr>
            <p:cNvPr id="20" name="object 20"/>
            <p:cNvSpPr/>
            <p:nvPr/>
          </p:nvSpPr>
          <p:spPr>
            <a:xfrm>
              <a:off x="4918360" y="4471948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4" h="923289">
                  <a:moveTo>
                    <a:pt x="1383616" y="0"/>
                  </a:moveTo>
                  <a:lnTo>
                    <a:pt x="0" y="0"/>
                  </a:lnTo>
                  <a:lnTo>
                    <a:pt x="0" y="922871"/>
                  </a:lnTo>
                  <a:lnTo>
                    <a:pt x="1383616" y="922871"/>
                  </a:lnTo>
                  <a:lnTo>
                    <a:pt x="1383616" y="0"/>
                  </a:lnTo>
                  <a:close/>
                </a:path>
              </a:pathLst>
            </a:custGeom>
            <a:solidFill>
              <a:srgbClr val="D0D8E8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918360" y="4471948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4" h="923289">
                  <a:moveTo>
                    <a:pt x="0" y="0"/>
                  </a:moveTo>
                  <a:lnTo>
                    <a:pt x="1383617" y="0"/>
                  </a:lnTo>
                  <a:lnTo>
                    <a:pt x="1383617" y="922872"/>
                  </a:lnTo>
                  <a:lnTo>
                    <a:pt x="0" y="922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0D8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127039" y="4598041"/>
            <a:ext cx="768350" cy="62865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1530"/>
              </a:lnSpc>
              <a:spcBef>
                <a:spcPts val="275"/>
              </a:spcBef>
            </a:pPr>
            <a:r>
              <a:rPr dirty="0" sz="1400" spc="-5">
                <a:latin typeface="Calibri"/>
                <a:cs typeface="Calibri"/>
              </a:rPr>
              <a:t>Ciclos de </a:t>
            </a:r>
            <a:r>
              <a:rPr dirty="0" sz="1400">
                <a:latin typeface="Calibri"/>
                <a:cs typeface="Calibri"/>
              </a:rPr>
              <a:t> D</a:t>
            </a:r>
            <a:r>
              <a:rPr dirty="0" sz="1400" spc="-5">
                <a:latin typeface="Calibri"/>
                <a:cs typeface="Calibri"/>
              </a:rPr>
              <a:t>e</a:t>
            </a:r>
            <a:r>
              <a:rPr dirty="0" sz="1400">
                <a:latin typeface="Calibri"/>
                <a:cs typeface="Calibri"/>
              </a:rPr>
              <a:t>s</a:t>
            </a:r>
            <a:r>
              <a:rPr dirty="0" sz="1400" spc="-5">
                <a:latin typeface="Calibri"/>
                <a:cs typeface="Calibri"/>
              </a:rPr>
              <a:t>ar</a:t>
            </a:r>
            <a:r>
              <a:rPr dirty="0" sz="1400" spc="-25">
                <a:latin typeface="Calibri"/>
                <a:cs typeface="Calibri"/>
              </a:rPr>
              <a:t>r</a:t>
            </a:r>
            <a:r>
              <a:rPr dirty="0" sz="1400" spc="-5">
                <a:latin typeface="Calibri"/>
                <a:cs typeface="Calibri"/>
              </a:rPr>
              <a:t>ollo  </a:t>
            </a:r>
            <a:r>
              <a:rPr dirty="0" sz="1400" spc="-10">
                <a:latin typeface="Calibri"/>
                <a:cs typeface="Calibri"/>
              </a:rPr>
              <a:t>Largos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35966" y="1312332"/>
            <a:ext cx="1012190" cy="1016000"/>
            <a:chOff x="4135966" y="1312332"/>
            <a:chExt cx="1012190" cy="10160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5966" y="1312332"/>
              <a:ext cx="1011766" cy="1016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8666" y="1426633"/>
              <a:ext cx="986366" cy="8297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0432" y="1334364"/>
              <a:ext cx="922411" cy="9224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466981" y="1493564"/>
            <a:ext cx="3498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21312" y="1743331"/>
            <a:ext cx="6407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Sc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hool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219627" y="1698566"/>
            <a:ext cx="1393190" cy="932815"/>
            <a:chOff x="7219627" y="1698566"/>
            <a:chExt cx="1393190" cy="932815"/>
          </a:xfrm>
        </p:grpSpPr>
        <p:sp>
          <p:nvSpPr>
            <p:cNvPr id="30" name="object 30"/>
            <p:cNvSpPr/>
            <p:nvPr/>
          </p:nvSpPr>
          <p:spPr>
            <a:xfrm>
              <a:off x="7224390" y="1703329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5" h="923289">
                  <a:moveTo>
                    <a:pt x="1383616" y="0"/>
                  </a:moveTo>
                  <a:lnTo>
                    <a:pt x="0" y="0"/>
                  </a:lnTo>
                  <a:lnTo>
                    <a:pt x="0" y="922871"/>
                  </a:lnTo>
                  <a:lnTo>
                    <a:pt x="1383616" y="922871"/>
                  </a:lnTo>
                  <a:lnTo>
                    <a:pt x="1383616" y="0"/>
                  </a:lnTo>
                  <a:close/>
                </a:path>
              </a:pathLst>
            </a:custGeom>
            <a:solidFill>
              <a:srgbClr val="D0D8E8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224390" y="1703329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5" h="923289">
                  <a:moveTo>
                    <a:pt x="0" y="0"/>
                  </a:moveTo>
                  <a:lnTo>
                    <a:pt x="1383617" y="0"/>
                  </a:lnTo>
                  <a:lnTo>
                    <a:pt x="1383617" y="922872"/>
                  </a:lnTo>
                  <a:lnTo>
                    <a:pt x="0" y="922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0D8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7433068" y="1927083"/>
            <a:ext cx="799465" cy="4337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1530"/>
              </a:lnSpc>
              <a:spcBef>
                <a:spcPts val="275"/>
              </a:spcBef>
            </a:pPr>
            <a:r>
              <a:rPr dirty="0" sz="1400" spc="-5">
                <a:latin typeface="Calibri"/>
                <a:cs typeface="Calibri"/>
              </a:rPr>
              <a:t>Cloud 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5">
                <a:latin typeface="Calibri"/>
                <a:cs typeface="Calibri"/>
              </a:rPr>
              <a:t>c</a:t>
            </a:r>
            <a:r>
              <a:rPr dirty="0" sz="1400">
                <a:latin typeface="Calibri"/>
                <a:cs typeface="Calibri"/>
              </a:rPr>
              <a:t>omputing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219627" y="2621439"/>
            <a:ext cx="1393190" cy="932815"/>
            <a:chOff x="7219627" y="2621439"/>
            <a:chExt cx="1393190" cy="932815"/>
          </a:xfrm>
        </p:grpSpPr>
        <p:sp>
          <p:nvSpPr>
            <p:cNvPr id="34" name="object 34"/>
            <p:cNvSpPr/>
            <p:nvPr/>
          </p:nvSpPr>
          <p:spPr>
            <a:xfrm>
              <a:off x="7224390" y="2626201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5" h="923289">
                  <a:moveTo>
                    <a:pt x="1383616" y="0"/>
                  </a:moveTo>
                  <a:lnTo>
                    <a:pt x="0" y="0"/>
                  </a:lnTo>
                  <a:lnTo>
                    <a:pt x="0" y="922871"/>
                  </a:lnTo>
                  <a:lnTo>
                    <a:pt x="1383616" y="922871"/>
                  </a:lnTo>
                  <a:lnTo>
                    <a:pt x="1383616" y="0"/>
                  </a:lnTo>
                  <a:close/>
                </a:path>
              </a:pathLst>
            </a:custGeom>
            <a:solidFill>
              <a:srgbClr val="D0D8E8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224390" y="2626202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5" h="923289">
                  <a:moveTo>
                    <a:pt x="0" y="0"/>
                  </a:moveTo>
                  <a:lnTo>
                    <a:pt x="1383617" y="0"/>
                  </a:lnTo>
                  <a:lnTo>
                    <a:pt x="1383617" y="922872"/>
                  </a:lnTo>
                  <a:lnTo>
                    <a:pt x="0" y="922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0D8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433068" y="2947620"/>
            <a:ext cx="1068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libri"/>
                <a:cs typeface="Calibri"/>
              </a:rPr>
              <a:t>Microservicios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219627" y="3544312"/>
            <a:ext cx="1393190" cy="932815"/>
            <a:chOff x="7219627" y="3544312"/>
            <a:chExt cx="1393190" cy="932815"/>
          </a:xfrm>
        </p:grpSpPr>
        <p:sp>
          <p:nvSpPr>
            <p:cNvPr id="38" name="object 38"/>
            <p:cNvSpPr/>
            <p:nvPr/>
          </p:nvSpPr>
          <p:spPr>
            <a:xfrm>
              <a:off x="7224390" y="3549075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5" h="923289">
                  <a:moveTo>
                    <a:pt x="1383616" y="0"/>
                  </a:moveTo>
                  <a:lnTo>
                    <a:pt x="0" y="0"/>
                  </a:lnTo>
                  <a:lnTo>
                    <a:pt x="0" y="922871"/>
                  </a:lnTo>
                  <a:lnTo>
                    <a:pt x="1383616" y="922871"/>
                  </a:lnTo>
                  <a:lnTo>
                    <a:pt x="1383616" y="0"/>
                  </a:lnTo>
                  <a:close/>
                </a:path>
              </a:pathLst>
            </a:custGeom>
            <a:solidFill>
              <a:srgbClr val="D0D8E8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224390" y="3549074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5" h="923289">
                  <a:moveTo>
                    <a:pt x="0" y="0"/>
                  </a:moveTo>
                  <a:lnTo>
                    <a:pt x="1383617" y="0"/>
                  </a:lnTo>
                  <a:lnTo>
                    <a:pt x="1383617" y="922872"/>
                  </a:lnTo>
                  <a:lnTo>
                    <a:pt x="0" y="922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0D8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433068" y="3870493"/>
            <a:ext cx="914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libri"/>
                <a:cs typeface="Calibri"/>
              </a:rPr>
              <a:t>JSON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+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REST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219627" y="4467185"/>
            <a:ext cx="1393190" cy="932815"/>
            <a:chOff x="7219627" y="4467185"/>
            <a:chExt cx="1393190" cy="932815"/>
          </a:xfrm>
        </p:grpSpPr>
        <p:sp>
          <p:nvSpPr>
            <p:cNvPr id="42" name="object 42"/>
            <p:cNvSpPr/>
            <p:nvPr/>
          </p:nvSpPr>
          <p:spPr>
            <a:xfrm>
              <a:off x="7224390" y="4471948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5" h="923289">
                  <a:moveTo>
                    <a:pt x="1383616" y="0"/>
                  </a:moveTo>
                  <a:lnTo>
                    <a:pt x="0" y="0"/>
                  </a:lnTo>
                  <a:lnTo>
                    <a:pt x="0" y="922871"/>
                  </a:lnTo>
                  <a:lnTo>
                    <a:pt x="1383616" y="922871"/>
                  </a:lnTo>
                  <a:lnTo>
                    <a:pt x="1383616" y="0"/>
                  </a:lnTo>
                  <a:close/>
                </a:path>
              </a:pathLst>
            </a:custGeom>
            <a:solidFill>
              <a:srgbClr val="D0D8E8">
                <a:alpha val="9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224390" y="4471948"/>
              <a:ext cx="1383665" cy="923290"/>
            </a:xfrm>
            <a:custGeom>
              <a:avLst/>
              <a:gdLst/>
              <a:ahLst/>
              <a:cxnLst/>
              <a:rect l="l" t="t" r="r" b="b"/>
              <a:pathLst>
                <a:path w="1383665" h="923289">
                  <a:moveTo>
                    <a:pt x="0" y="0"/>
                  </a:moveTo>
                  <a:lnTo>
                    <a:pt x="1383617" y="0"/>
                  </a:lnTo>
                  <a:lnTo>
                    <a:pt x="1383617" y="922872"/>
                  </a:lnTo>
                  <a:lnTo>
                    <a:pt x="0" y="9228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D0D8E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7433068" y="4695703"/>
            <a:ext cx="678815" cy="4337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1530"/>
              </a:lnSpc>
              <a:spcBef>
                <a:spcPts val="275"/>
              </a:spcBef>
            </a:pPr>
            <a:r>
              <a:rPr dirty="0" sz="1400" spc="-10">
                <a:latin typeface="Calibri"/>
                <a:cs typeface="Calibri"/>
              </a:rPr>
              <a:t>Entrega 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Co</a:t>
            </a:r>
            <a:r>
              <a:rPr dirty="0" sz="1400" spc="-15">
                <a:latin typeface="Calibri"/>
                <a:cs typeface="Calibri"/>
              </a:rPr>
              <a:t>n</a:t>
            </a:r>
            <a:r>
              <a:rPr dirty="0" sz="1400">
                <a:latin typeface="Calibri"/>
                <a:cs typeface="Calibri"/>
              </a:rPr>
              <a:t>tinua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438900" y="1312332"/>
            <a:ext cx="1016000" cy="1016000"/>
            <a:chOff x="6438900" y="1312332"/>
            <a:chExt cx="1016000" cy="1016000"/>
          </a:xfrm>
        </p:grpSpPr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8900" y="1312332"/>
              <a:ext cx="1016000" cy="10160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7367" y="1549399"/>
              <a:ext cx="1003300" cy="5842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6461" y="1334364"/>
              <a:ext cx="922409" cy="922411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619339" y="1619167"/>
            <a:ext cx="6565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Trendy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504" y="114120"/>
            <a:ext cx="545592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2027555" marR="5080" indent="-2015489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</a:t>
            </a:r>
            <a:r>
              <a:rPr dirty="0" spc="-20"/>
              <a:t> </a:t>
            </a:r>
            <a:r>
              <a:rPr dirty="0" spc="-5"/>
              <a:t>Compose:</a:t>
            </a:r>
            <a:r>
              <a:rPr dirty="0" spc="-10"/>
              <a:t> </a:t>
            </a:r>
            <a:r>
              <a:rPr dirty="0" spc="-15"/>
              <a:t>Agregación </a:t>
            </a:r>
            <a:r>
              <a:rPr dirty="0" spc="-800"/>
              <a:t> </a:t>
            </a:r>
            <a:r>
              <a:rPr dirty="0" spc="-5"/>
              <a:t>de</a:t>
            </a:r>
            <a:r>
              <a:rPr dirty="0" spc="-15"/>
              <a:t> </a:t>
            </a:r>
            <a:r>
              <a:rPr dirty="0"/>
              <a:t>Logs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53820"/>
            <a:ext cx="1906905" cy="25476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2900">
              <a:lnSpc>
                <a:spcPct val="998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Calibri"/>
                <a:cs typeface="Calibri"/>
              </a:rPr>
              <a:t>Logs de </a:t>
            </a:r>
            <a:r>
              <a:rPr dirty="0" sz="1800" spc="-5">
                <a:latin typeface="Calibri"/>
                <a:cs typeface="Calibri"/>
              </a:rPr>
              <a:t>los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diferentes </a:t>
            </a:r>
            <a:r>
              <a:rPr dirty="0" sz="1800" spc="-10">
                <a:latin typeface="Calibri"/>
                <a:cs typeface="Calibri"/>
              </a:rPr>
              <a:t> contenedores 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agregados </a:t>
            </a:r>
            <a:r>
              <a:rPr dirty="0" sz="1800">
                <a:latin typeface="Calibri"/>
                <a:cs typeface="Calibri"/>
              </a:rPr>
              <a:t>y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diferenciados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una </a:t>
            </a:r>
            <a:r>
              <a:rPr dirty="0" sz="1800" spc="-5">
                <a:latin typeface="Calibri"/>
                <a:cs typeface="Calibri"/>
              </a:rPr>
              <a:t>única </a:t>
            </a:r>
            <a:r>
              <a:rPr dirty="0" sz="1800" spc="-15">
                <a:latin typeface="Calibri"/>
                <a:cs typeface="Calibri"/>
              </a:rPr>
              <a:t>vista </a:t>
            </a:r>
            <a:r>
              <a:rPr dirty="0" sz="1800" spc="-10">
                <a:latin typeface="Calibri"/>
                <a:cs typeface="Calibri"/>
              </a:rPr>
              <a:t> central.</a:t>
            </a:r>
            <a:endParaRPr sz="1800">
              <a:latin typeface="Calibri"/>
              <a:cs typeface="Calibri"/>
            </a:endParaRPr>
          </a:p>
          <a:p>
            <a:pPr marL="355600" marR="10160" indent="-3429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Calibri"/>
                <a:cs typeface="Calibri"/>
              </a:rPr>
              <a:t>doc</a:t>
            </a:r>
            <a:r>
              <a:rPr dirty="0" sz="1800" spc="-65">
                <a:latin typeface="Calibri"/>
                <a:cs typeface="Calibri"/>
              </a:rPr>
              <a:t>k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55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-</a:t>
            </a:r>
            <a:r>
              <a:rPr dirty="0" sz="1800" spc="-15">
                <a:latin typeface="Calibri"/>
                <a:cs typeface="Calibri"/>
              </a:rPr>
              <a:t>c</a:t>
            </a:r>
            <a:r>
              <a:rPr dirty="0" sz="1800">
                <a:latin typeface="Calibri"/>
                <a:cs typeface="Calibri"/>
              </a:rPr>
              <a:t>o</a:t>
            </a:r>
            <a:r>
              <a:rPr dirty="0" sz="1800" spc="-5">
                <a:latin typeface="Calibri"/>
                <a:cs typeface="Calibri"/>
              </a:rPr>
              <a:t>m</a:t>
            </a:r>
            <a:r>
              <a:rPr dirty="0" sz="1800">
                <a:latin typeface="Calibri"/>
                <a:cs typeface="Calibri"/>
              </a:rPr>
              <a:t>po</a:t>
            </a:r>
            <a:r>
              <a:rPr dirty="0" sz="1800" spc="-5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e  </a:t>
            </a:r>
            <a:r>
              <a:rPr dirty="0" sz="1800" spc="-5"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101" y="1781776"/>
            <a:ext cx="6334897" cy="35151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59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7407" y="114120"/>
            <a:ext cx="5490845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552575" marR="5080" indent="-1540510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Compose: </a:t>
            </a:r>
            <a:r>
              <a:rPr dirty="0" spc="-10"/>
              <a:t>Gestión </a:t>
            </a:r>
            <a:r>
              <a:rPr dirty="0" spc="-5"/>
              <a:t>del </a:t>
            </a:r>
            <a:r>
              <a:rPr dirty="0" spc="-800"/>
              <a:t> </a:t>
            </a:r>
            <a:r>
              <a:rPr dirty="0" spc="-5"/>
              <a:t>Ciclo de</a:t>
            </a:r>
            <a:r>
              <a:rPr dirty="0" spc="-10"/>
              <a:t> </a:t>
            </a:r>
            <a:r>
              <a:rPr dirty="0" spc="-5"/>
              <a:t>Vida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59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260449"/>
            <a:ext cx="8062595" cy="361315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algn="r" marL="342265" marR="4669155" indent="-3422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dirty="0" sz="2800" spc="-15">
                <a:latin typeface="Calibri"/>
                <a:cs typeface="Calibri"/>
              </a:rPr>
              <a:t>Detener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la</a:t>
            </a:r>
            <a:r>
              <a:rPr dirty="0" sz="2800" spc="-3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aplicación</a:t>
            </a:r>
            <a:endParaRPr sz="2800">
              <a:latin typeface="Calibri"/>
              <a:cs typeface="Calibri"/>
            </a:endParaRPr>
          </a:p>
          <a:p>
            <a:pPr algn="r" lvl="1" marL="285750" marR="4652645" indent="-285750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285750" algn="l"/>
              </a:tabLst>
            </a:pPr>
            <a:r>
              <a:rPr dirty="0" sz="2400" spc="-15">
                <a:latin typeface="Calibri"/>
                <a:cs typeface="Calibri"/>
              </a:rPr>
              <a:t>docker-compose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stop</a:t>
            </a:r>
            <a:endParaRPr sz="2400">
              <a:latin typeface="Calibri"/>
              <a:cs typeface="Calibri"/>
            </a:endParaRPr>
          </a:p>
          <a:p>
            <a:pPr algn="r" lvl="1" marL="285750" marR="4619625" indent="-28575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285750" algn="l"/>
              </a:tabLst>
            </a:pPr>
            <a:r>
              <a:rPr dirty="0" sz="2400" spc="-15">
                <a:latin typeface="Calibri"/>
                <a:cs typeface="Calibri"/>
              </a:rPr>
              <a:t>docker-compose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start</a:t>
            </a:r>
            <a:endParaRPr sz="2400">
              <a:latin typeface="Calibri"/>
              <a:cs typeface="Calibri"/>
            </a:endParaRPr>
          </a:p>
          <a:p>
            <a:pPr lvl="1" marL="755650" marR="5080" indent="-285750">
              <a:lnSpc>
                <a:spcPts val="2870"/>
              </a:lnSpc>
              <a:spcBef>
                <a:spcPts val="69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Detiene los </a:t>
            </a:r>
            <a:r>
              <a:rPr dirty="0" sz="2400" spc="-10">
                <a:latin typeface="Calibri"/>
                <a:cs typeface="Calibri"/>
              </a:rPr>
              <a:t>contenedores pero </a:t>
            </a:r>
            <a:r>
              <a:rPr dirty="0" sz="2400">
                <a:latin typeface="Calibri"/>
                <a:cs typeface="Calibri"/>
              </a:rPr>
              <a:t>no </a:t>
            </a:r>
            <a:r>
              <a:rPr dirty="0" sz="2400" spc="-5">
                <a:latin typeface="Calibri"/>
                <a:cs typeface="Calibri"/>
              </a:rPr>
              <a:t>los elimina, por lo </a:t>
            </a:r>
            <a:r>
              <a:rPr dirty="0" sz="2400">
                <a:latin typeface="Calibri"/>
                <a:cs typeface="Calibri"/>
              </a:rPr>
              <a:t>que el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estado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mantiene</a:t>
            </a:r>
            <a:r>
              <a:rPr dirty="0" sz="2400">
                <a:latin typeface="Calibri"/>
                <a:cs typeface="Calibri"/>
              </a:rPr>
              <a:t> (en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 </a:t>
            </a:r>
            <a:r>
              <a:rPr dirty="0" sz="2400" spc="-15">
                <a:latin typeface="Calibri"/>
                <a:cs typeface="Calibri"/>
              </a:rPr>
              <a:t>BB.DD.,</a:t>
            </a:r>
            <a:r>
              <a:rPr dirty="0" sz="2400" spc="-5">
                <a:latin typeface="Calibri"/>
                <a:cs typeface="Calibri"/>
              </a:rPr>
              <a:t> por ejemplo).</a:t>
            </a:r>
            <a:endParaRPr sz="2400">
              <a:latin typeface="Calibri"/>
              <a:cs typeface="Calibri"/>
            </a:endParaRPr>
          </a:p>
          <a:p>
            <a:pPr algn="r" marL="342265" marR="4554855" indent="-3422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dirty="0" sz="2800" spc="-35">
                <a:latin typeface="Calibri"/>
                <a:cs typeface="Calibri"/>
              </a:rPr>
              <a:t>Terminar</a:t>
            </a:r>
            <a:r>
              <a:rPr dirty="0" sz="2800" spc="-2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la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aplicación</a:t>
            </a:r>
            <a:endParaRPr sz="2800">
              <a:latin typeface="Calibri"/>
              <a:cs typeface="Calibri"/>
            </a:endParaRPr>
          </a:p>
          <a:p>
            <a:pPr algn="r" lvl="1" marL="285750" marR="4490720" indent="-285750">
              <a:lnSpc>
                <a:spcPct val="100000"/>
              </a:lnSpc>
              <a:spcBef>
                <a:spcPts val="605"/>
              </a:spcBef>
              <a:buFont typeface="Arial MT"/>
              <a:buChar char="–"/>
              <a:tabLst>
                <a:tab pos="285750" algn="l"/>
              </a:tabLst>
            </a:pPr>
            <a:r>
              <a:rPr dirty="0" sz="2400" spc="-15">
                <a:latin typeface="Calibri"/>
                <a:cs typeface="Calibri"/>
              </a:rPr>
              <a:t>docker-compose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down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0">
                <a:latin typeface="Calibri"/>
                <a:cs typeface="Calibri"/>
              </a:rPr>
              <a:t>Destruye todos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contenedores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red </a:t>
            </a:r>
            <a:r>
              <a:rPr dirty="0" sz="2400" spc="-5">
                <a:latin typeface="Calibri"/>
                <a:cs typeface="Calibri"/>
              </a:rPr>
              <a:t>creada.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077" y="388441"/>
            <a:ext cx="54305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 </a:t>
            </a:r>
            <a:r>
              <a:rPr dirty="0" spc="-5"/>
              <a:t>Compose:</a:t>
            </a:r>
            <a:r>
              <a:rPr dirty="0" spc="-15"/>
              <a:t> </a:t>
            </a:r>
            <a:r>
              <a:rPr dirty="0" spc="-30"/>
              <a:t>Voting</a:t>
            </a:r>
            <a:r>
              <a:rPr dirty="0" spc="-5"/>
              <a:t> App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38515" y="5341526"/>
            <a:ext cx="155575" cy="186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85"/>
              </a:lnSpc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62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3556" y="2209399"/>
            <a:ext cx="3621614" cy="313738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2292" y="1345374"/>
            <a:ext cx="7251065" cy="4245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8935" indent="-34353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68935" algn="l"/>
                <a:tab pos="369570" algn="l"/>
              </a:tabLst>
            </a:pPr>
            <a:r>
              <a:rPr dirty="0" u="heavy" sz="28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https://github.com/docker/example-voting-app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15">
                <a:latin typeface="Calibri"/>
                <a:cs typeface="Calibri"/>
              </a:rPr>
              <a:t>Polyglot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microservices</a:t>
            </a:r>
            <a:endParaRPr sz="2000">
              <a:latin typeface="Calibri"/>
              <a:cs typeface="Calibri"/>
            </a:endParaRPr>
          </a:p>
          <a:p>
            <a:pPr lvl="1" marL="755650" marR="3458845" indent="-285750">
              <a:lnSpc>
                <a:spcPts val="2130"/>
              </a:lnSpc>
              <a:spcBef>
                <a:spcPts val="56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>
                <a:latin typeface="Calibri"/>
                <a:cs typeface="Calibri"/>
              </a:rPr>
              <a:t>A Python </a:t>
            </a:r>
            <a:r>
              <a:rPr dirty="0" sz="1800" spc="-5">
                <a:latin typeface="Calibri"/>
                <a:cs typeface="Calibri"/>
              </a:rPr>
              <a:t>webapp which lets </a:t>
            </a:r>
            <a:r>
              <a:rPr dirty="0" sz="1800" spc="-10">
                <a:latin typeface="Calibri"/>
                <a:cs typeface="Calibri"/>
              </a:rPr>
              <a:t>you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vote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between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two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options</a:t>
            </a:r>
            <a:endParaRPr sz="1800">
              <a:latin typeface="Calibri"/>
              <a:cs typeface="Calibri"/>
            </a:endParaRPr>
          </a:p>
          <a:p>
            <a:pPr lvl="1" marL="755650" marR="3807460" indent="-285750">
              <a:lnSpc>
                <a:spcPct val="100000"/>
              </a:lnSpc>
              <a:spcBef>
                <a:spcPts val="38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10">
                <a:latin typeface="Calibri"/>
                <a:cs typeface="Calibri"/>
              </a:rPr>
              <a:t>Redis </a:t>
            </a:r>
            <a:r>
              <a:rPr dirty="0" sz="1800">
                <a:latin typeface="Calibri"/>
                <a:cs typeface="Calibri"/>
              </a:rPr>
              <a:t>queue </a:t>
            </a:r>
            <a:r>
              <a:rPr dirty="0" sz="1800" spc="-5">
                <a:latin typeface="Calibri"/>
                <a:cs typeface="Calibri"/>
              </a:rPr>
              <a:t>which collects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new </a:t>
            </a:r>
            <a:r>
              <a:rPr dirty="0" sz="1800" spc="-10">
                <a:latin typeface="Calibri"/>
                <a:cs typeface="Calibri"/>
              </a:rPr>
              <a:t>votes</a:t>
            </a:r>
            <a:endParaRPr sz="1800">
              <a:latin typeface="Calibri"/>
              <a:cs typeface="Calibri"/>
            </a:endParaRPr>
          </a:p>
          <a:p>
            <a:pPr lvl="1" marL="755650" marR="3581400" indent="-285750">
              <a:lnSpc>
                <a:spcPts val="2130"/>
              </a:lnSpc>
              <a:spcBef>
                <a:spcPts val="5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5">
                <a:latin typeface="Calibri"/>
                <a:cs typeface="Calibri"/>
              </a:rPr>
              <a:t>.NET </a:t>
            </a:r>
            <a:r>
              <a:rPr dirty="0" sz="1800" spc="-15">
                <a:latin typeface="Calibri"/>
                <a:cs typeface="Calibri"/>
              </a:rPr>
              <a:t>worker </a:t>
            </a:r>
            <a:r>
              <a:rPr dirty="0" sz="1800" spc="-5">
                <a:latin typeface="Calibri"/>
                <a:cs typeface="Calibri"/>
              </a:rPr>
              <a:t>which consumes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votes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 </a:t>
            </a:r>
            <a:r>
              <a:rPr dirty="0" sz="1800" spc="-15">
                <a:latin typeface="Calibri"/>
                <a:cs typeface="Calibri"/>
              </a:rPr>
              <a:t>stores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them</a:t>
            </a:r>
            <a:r>
              <a:rPr dirty="0" sz="1800" spc="-5">
                <a:latin typeface="Calibri"/>
                <a:cs typeface="Calibri"/>
              </a:rPr>
              <a:t> in:</a:t>
            </a:r>
            <a:endParaRPr sz="1800">
              <a:latin typeface="Calibri"/>
              <a:cs typeface="Calibri"/>
            </a:endParaRPr>
          </a:p>
          <a:p>
            <a:pPr lvl="1" marL="755650" marR="3474720" indent="-285750">
              <a:lnSpc>
                <a:spcPct val="100000"/>
              </a:lnSpc>
              <a:spcBef>
                <a:spcPts val="38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Postgres</a:t>
            </a:r>
            <a:r>
              <a:rPr dirty="0" sz="1800" spc="-10">
                <a:latin typeface="Calibri"/>
                <a:cs typeface="Calibri"/>
              </a:rPr>
              <a:t> database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backed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by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Docker</a:t>
            </a:r>
            <a:r>
              <a:rPr dirty="0" sz="1800" spc="-5">
                <a:latin typeface="Calibri"/>
                <a:cs typeface="Calibri"/>
              </a:rPr>
              <a:t> volume</a:t>
            </a:r>
            <a:endParaRPr sz="1800">
              <a:latin typeface="Calibri"/>
              <a:cs typeface="Calibri"/>
            </a:endParaRPr>
          </a:p>
          <a:p>
            <a:pPr lvl="1" marL="755650" marR="3560445" indent="-285750">
              <a:lnSpc>
                <a:spcPct val="99500"/>
              </a:lnSpc>
              <a:spcBef>
                <a:spcPts val="45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5">
                <a:latin typeface="Calibri"/>
                <a:cs typeface="Calibri"/>
              </a:rPr>
              <a:t>Node.js webapp which shows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results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 the</a:t>
            </a:r>
            <a:r>
              <a:rPr dirty="0" sz="1800" spc="-5">
                <a:latin typeface="Calibri"/>
                <a:cs typeface="Calibri"/>
              </a:rPr>
              <a:t> voting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real </a:t>
            </a:r>
            <a:r>
              <a:rPr dirty="0" sz="1800" spc="-5">
                <a:latin typeface="Calibri"/>
                <a:cs typeface="Calibri"/>
              </a:rPr>
              <a:t> time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077" y="114120"/>
            <a:ext cx="543052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771525" marR="5080" indent="-759460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Compose:</a:t>
            </a:r>
            <a:r>
              <a:rPr dirty="0" spc="-15"/>
              <a:t> </a:t>
            </a:r>
            <a:r>
              <a:rPr dirty="0" spc="-30"/>
              <a:t>Voting</a:t>
            </a:r>
            <a:r>
              <a:rPr dirty="0" spc="-5"/>
              <a:t> App </a:t>
            </a:r>
            <a:r>
              <a:rPr dirty="0" spc="-800"/>
              <a:t> </a:t>
            </a:r>
            <a:r>
              <a:rPr dirty="0" spc="-25"/>
              <a:t>Docker</a:t>
            </a:r>
            <a:r>
              <a:rPr dirty="0" spc="-20"/>
              <a:t> </a:t>
            </a:r>
            <a:r>
              <a:rPr dirty="0"/>
              <a:t>Compose</a:t>
            </a:r>
            <a:r>
              <a:rPr dirty="0" spc="-20"/>
              <a:t> </a:t>
            </a:r>
            <a:r>
              <a:rPr dirty="0" spc="-5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282" y="1340768"/>
            <a:ext cx="4069715" cy="4260850"/>
          </a:xfrm>
          <a:prstGeom prst="rect">
            <a:avLst/>
          </a:prstGeom>
          <a:ln w="9525">
            <a:solidFill>
              <a:srgbClr val="385D8A"/>
            </a:solidFill>
          </a:ln>
        </p:spPr>
        <p:txBody>
          <a:bodyPr wrap="square" lIns="0" tIns="2857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dirty="0" sz="1000" spc="-5" b="1">
                <a:latin typeface="Courier New"/>
                <a:cs typeface="Courier New"/>
              </a:rPr>
              <a:t>version</a:t>
            </a:r>
            <a:r>
              <a:rPr dirty="0" sz="1000" spc="-5">
                <a:latin typeface="Courier New"/>
                <a:cs typeface="Courier New"/>
              </a:rPr>
              <a:t>:</a:t>
            </a:r>
            <a:r>
              <a:rPr dirty="0" sz="1000" spc="-7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"3"</a:t>
            </a:r>
            <a:endParaRPr sz="1000">
              <a:latin typeface="Courier New"/>
              <a:cs typeface="Courier New"/>
            </a:endParaRPr>
          </a:p>
          <a:p>
            <a:pPr marL="243840" marR="3284220" indent="-152400">
              <a:lnSpc>
                <a:spcPct val="119400"/>
              </a:lnSpc>
              <a:spcBef>
                <a:spcPts val="35"/>
              </a:spcBef>
            </a:pPr>
            <a:r>
              <a:rPr dirty="0" sz="1000" spc="-5" b="1">
                <a:latin typeface="Courier New"/>
                <a:cs typeface="Courier New"/>
              </a:rPr>
              <a:t>services</a:t>
            </a:r>
            <a:r>
              <a:rPr dirty="0" sz="1000">
                <a:latin typeface="Courier New"/>
                <a:cs typeface="Courier New"/>
              </a:rPr>
              <a:t>:  </a:t>
            </a:r>
            <a:r>
              <a:rPr dirty="0" sz="1000" spc="-5" b="1">
                <a:solidFill>
                  <a:srgbClr val="984807"/>
                </a:solidFill>
                <a:latin typeface="Courier New"/>
                <a:cs typeface="Courier New"/>
              </a:rPr>
              <a:t>vote</a:t>
            </a:r>
            <a:r>
              <a:rPr dirty="0" sz="1000" spc="-5">
                <a:latin typeface="Courier New"/>
                <a:cs typeface="Courier New"/>
              </a:rPr>
              <a:t>:</a:t>
            </a:r>
            <a:endParaRPr sz="1000">
              <a:latin typeface="Courier New"/>
              <a:cs typeface="Courier New"/>
            </a:endParaRPr>
          </a:p>
          <a:p>
            <a:pPr marL="396240">
              <a:lnSpc>
                <a:spcPct val="100000"/>
              </a:lnSpc>
              <a:spcBef>
                <a:spcPts val="234"/>
              </a:spcBef>
            </a:pPr>
            <a:r>
              <a:rPr dirty="0" sz="1000" spc="-5">
                <a:latin typeface="Courier New"/>
                <a:cs typeface="Courier New"/>
              </a:rPr>
              <a:t>build:</a:t>
            </a:r>
            <a:r>
              <a:rPr dirty="0" sz="1000" spc="-7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./vote</a:t>
            </a:r>
            <a:endParaRPr sz="1000">
              <a:latin typeface="Courier New"/>
              <a:cs typeface="Courier New"/>
            </a:endParaRPr>
          </a:p>
          <a:p>
            <a:pPr marL="396240" marR="1988820">
              <a:lnSpc>
                <a:spcPct val="119400"/>
              </a:lnSpc>
            </a:pPr>
            <a:r>
              <a:rPr dirty="0" sz="1000" spc="-5">
                <a:latin typeface="Courier New"/>
                <a:cs typeface="Courier New"/>
              </a:rPr>
              <a:t>command: python app.py </a:t>
            </a:r>
            <a:r>
              <a:rPr dirty="0" sz="1000" spc="-59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volumes:</a:t>
            </a:r>
            <a:endParaRPr sz="1000">
              <a:latin typeface="Courier New"/>
              <a:cs typeface="Courier New"/>
            </a:endParaRPr>
          </a:p>
          <a:p>
            <a:pPr marL="396240" marR="2598420" indent="76200">
              <a:lnSpc>
                <a:spcPct val="119400"/>
              </a:lnSpc>
              <a:spcBef>
                <a:spcPts val="30"/>
              </a:spcBef>
              <a:buChar char="-"/>
              <a:tabLst>
                <a:tab pos="624840" algn="l"/>
              </a:tabLst>
            </a:pPr>
            <a:r>
              <a:rPr dirty="0" sz="1000" spc="-5">
                <a:latin typeface="Courier New"/>
                <a:cs typeface="Courier New"/>
              </a:rPr>
              <a:t>./vote:/app  </a:t>
            </a:r>
            <a:r>
              <a:rPr dirty="0" sz="1000" spc="-5">
                <a:latin typeface="Courier New"/>
                <a:cs typeface="Courier New"/>
              </a:rPr>
              <a:t>ports:</a:t>
            </a:r>
            <a:endParaRPr sz="1000">
              <a:latin typeface="Courier New"/>
              <a:cs typeface="Courier New"/>
            </a:endParaRPr>
          </a:p>
          <a:p>
            <a:pPr marL="548640">
              <a:lnSpc>
                <a:spcPct val="100000"/>
              </a:lnSpc>
              <a:spcBef>
                <a:spcPts val="235"/>
              </a:spcBef>
            </a:pPr>
            <a:r>
              <a:rPr dirty="0" sz="1000">
                <a:latin typeface="Courier New"/>
                <a:cs typeface="Courier New"/>
              </a:rPr>
              <a:t>-</a:t>
            </a:r>
            <a:r>
              <a:rPr dirty="0" sz="1000" spc="-7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"5000:80"</a:t>
            </a:r>
            <a:endParaRPr sz="1000">
              <a:latin typeface="Courier New"/>
              <a:cs typeface="Courier New"/>
            </a:endParaRPr>
          </a:p>
          <a:p>
            <a:pPr marL="396240">
              <a:lnSpc>
                <a:spcPct val="100000"/>
              </a:lnSpc>
              <a:spcBef>
                <a:spcPts val="235"/>
              </a:spcBef>
            </a:pPr>
            <a:r>
              <a:rPr dirty="0" sz="1000" spc="-5">
                <a:latin typeface="Courier New"/>
                <a:cs typeface="Courier New"/>
              </a:rPr>
              <a:t>networks:</a:t>
            </a:r>
            <a:endParaRPr sz="1000">
              <a:latin typeface="Courier New"/>
              <a:cs typeface="Courier New"/>
            </a:endParaRPr>
          </a:p>
          <a:p>
            <a:pPr lvl="1" marL="701040" indent="-152400">
              <a:lnSpc>
                <a:spcPct val="100000"/>
              </a:lnSpc>
              <a:spcBef>
                <a:spcPts val="234"/>
              </a:spcBef>
              <a:buChar char="-"/>
              <a:tabLst>
                <a:tab pos="701040" algn="l"/>
              </a:tabLst>
            </a:pPr>
            <a:r>
              <a:rPr dirty="0" sz="1000" spc="-5">
                <a:latin typeface="Courier New"/>
                <a:cs typeface="Courier New"/>
              </a:rPr>
              <a:t>front-tier</a:t>
            </a:r>
            <a:endParaRPr sz="1000">
              <a:latin typeface="Courier New"/>
              <a:cs typeface="Courier New"/>
            </a:endParaRPr>
          </a:p>
          <a:p>
            <a:pPr lvl="1" marL="701040" indent="-152400">
              <a:lnSpc>
                <a:spcPct val="100000"/>
              </a:lnSpc>
              <a:spcBef>
                <a:spcPts val="265"/>
              </a:spcBef>
              <a:buChar char="-"/>
              <a:tabLst>
                <a:tab pos="701040" algn="l"/>
              </a:tabLst>
            </a:pPr>
            <a:r>
              <a:rPr dirty="0" sz="1000" spc="-5">
                <a:latin typeface="Courier New"/>
                <a:cs typeface="Courier New"/>
              </a:rPr>
              <a:t>back-tier</a:t>
            </a:r>
            <a:endParaRPr sz="1000">
              <a:latin typeface="Courier New"/>
              <a:cs typeface="Courier New"/>
            </a:endParaRPr>
          </a:p>
          <a:p>
            <a:pPr marL="243840">
              <a:lnSpc>
                <a:spcPct val="100000"/>
              </a:lnSpc>
              <a:spcBef>
                <a:spcPts val="229"/>
              </a:spcBef>
            </a:pPr>
            <a:r>
              <a:rPr dirty="0" sz="1000" spc="-5" b="1">
                <a:solidFill>
                  <a:srgbClr val="984807"/>
                </a:solidFill>
                <a:latin typeface="Courier New"/>
                <a:cs typeface="Courier New"/>
              </a:rPr>
              <a:t>result</a:t>
            </a:r>
            <a:r>
              <a:rPr dirty="0" sz="1000" spc="-5">
                <a:latin typeface="Courier New"/>
                <a:cs typeface="Courier New"/>
              </a:rPr>
              <a:t>:</a:t>
            </a:r>
            <a:endParaRPr sz="1000">
              <a:latin typeface="Courier New"/>
              <a:cs typeface="Courier New"/>
            </a:endParaRPr>
          </a:p>
          <a:p>
            <a:pPr marL="396240">
              <a:lnSpc>
                <a:spcPct val="100000"/>
              </a:lnSpc>
              <a:spcBef>
                <a:spcPts val="235"/>
              </a:spcBef>
            </a:pPr>
            <a:r>
              <a:rPr dirty="0" sz="1000" spc="-5">
                <a:latin typeface="Courier New"/>
                <a:cs typeface="Courier New"/>
              </a:rPr>
              <a:t>build:</a:t>
            </a:r>
            <a:r>
              <a:rPr dirty="0" sz="1000" spc="-6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./result</a:t>
            </a:r>
            <a:endParaRPr sz="1000">
              <a:latin typeface="Courier New"/>
              <a:cs typeface="Courier New"/>
            </a:endParaRPr>
          </a:p>
          <a:p>
            <a:pPr marL="396240" marR="1074420">
              <a:lnSpc>
                <a:spcPct val="119400"/>
              </a:lnSpc>
            </a:pPr>
            <a:r>
              <a:rPr dirty="0" sz="1000" spc="-5">
                <a:latin typeface="Courier New"/>
                <a:cs typeface="Courier New"/>
              </a:rPr>
              <a:t>command: nodemon --debug server.js </a:t>
            </a:r>
            <a:r>
              <a:rPr dirty="0" sz="1000" spc="-59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volumes:</a:t>
            </a:r>
            <a:endParaRPr sz="1000">
              <a:latin typeface="Courier New"/>
              <a:cs typeface="Courier New"/>
            </a:endParaRPr>
          </a:p>
          <a:p>
            <a:pPr lvl="1" marL="396240" marR="2369820" indent="152400">
              <a:lnSpc>
                <a:spcPct val="119400"/>
              </a:lnSpc>
              <a:spcBef>
                <a:spcPts val="35"/>
              </a:spcBef>
              <a:buChar char="-"/>
              <a:tabLst>
                <a:tab pos="701040" algn="l"/>
              </a:tabLst>
            </a:pPr>
            <a:r>
              <a:rPr dirty="0" sz="1000" spc="-5">
                <a:latin typeface="Courier New"/>
                <a:cs typeface="Courier New"/>
              </a:rPr>
              <a:t>./result:/app  </a:t>
            </a:r>
            <a:r>
              <a:rPr dirty="0" sz="1000" spc="-5">
                <a:latin typeface="Courier New"/>
                <a:cs typeface="Courier New"/>
              </a:rPr>
              <a:t>ports:</a:t>
            </a:r>
            <a:endParaRPr sz="1000">
              <a:latin typeface="Courier New"/>
              <a:cs typeface="Courier New"/>
            </a:endParaRPr>
          </a:p>
          <a:p>
            <a:pPr marL="548640">
              <a:lnSpc>
                <a:spcPct val="100000"/>
              </a:lnSpc>
              <a:spcBef>
                <a:spcPts val="235"/>
              </a:spcBef>
            </a:pPr>
            <a:r>
              <a:rPr dirty="0" sz="1000">
                <a:latin typeface="Courier New"/>
                <a:cs typeface="Courier New"/>
              </a:rPr>
              <a:t>-</a:t>
            </a:r>
            <a:r>
              <a:rPr dirty="0" sz="1000" spc="-7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"5001:80"</a:t>
            </a:r>
            <a:endParaRPr sz="1000">
              <a:latin typeface="Courier New"/>
              <a:cs typeface="Courier New"/>
            </a:endParaRPr>
          </a:p>
          <a:p>
            <a:pPr marL="548640">
              <a:lnSpc>
                <a:spcPct val="100000"/>
              </a:lnSpc>
              <a:spcBef>
                <a:spcPts val="234"/>
              </a:spcBef>
            </a:pPr>
            <a:r>
              <a:rPr dirty="0" sz="1000">
                <a:latin typeface="Courier New"/>
                <a:cs typeface="Courier New"/>
              </a:rPr>
              <a:t>-</a:t>
            </a:r>
            <a:r>
              <a:rPr dirty="0" sz="1000" spc="-7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"5858:5858"</a:t>
            </a:r>
            <a:endParaRPr sz="1000">
              <a:latin typeface="Courier New"/>
              <a:cs typeface="Courier New"/>
            </a:endParaRPr>
          </a:p>
          <a:p>
            <a:pPr marL="396240">
              <a:lnSpc>
                <a:spcPct val="100000"/>
              </a:lnSpc>
              <a:spcBef>
                <a:spcPts val="229"/>
              </a:spcBef>
            </a:pPr>
            <a:r>
              <a:rPr dirty="0" sz="1000" spc="-5">
                <a:latin typeface="Courier New"/>
                <a:cs typeface="Courier New"/>
              </a:rPr>
              <a:t>networks:</a:t>
            </a:r>
            <a:endParaRPr sz="1000">
              <a:latin typeface="Courier New"/>
              <a:cs typeface="Courier New"/>
            </a:endParaRPr>
          </a:p>
          <a:p>
            <a:pPr lvl="1" marL="701040" indent="-152400">
              <a:lnSpc>
                <a:spcPct val="100000"/>
              </a:lnSpc>
              <a:spcBef>
                <a:spcPts val="270"/>
              </a:spcBef>
              <a:buChar char="-"/>
              <a:tabLst>
                <a:tab pos="701040" algn="l"/>
              </a:tabLst>
            </a:pPr>
            <a:r>
              <a:rPr dirty="0" sz="1000" spc="-5">
                <a:latin typeface="Courier New"/>
                <a:cs typeface="Courier New"/>
              </a:rPr>
              <a:t>front-tier</a:t>
            </a:r>
            <a:endParaRPr sz="1000">
              <a:latin typeface="Courier New"/>
              <a:cs typeface="Courier New"/>
            </a:endParaRPr>
          </a:p>
          <a:p>
            <a:pPr lvl="1" marL="701040" indent="-152400">
              <a:lnSpc>
                <a:spcPct val="100000"/>
              </a:lnSpc>
              <a:spcBef>
                <a:spcPts val="229"/>
              </a:spcBef>
              <a:buChar char="-"/>
              <a:tabLst>
                <a:tab pos="701040" algn="l"/>
              </a:tabLst>
            </a:pPr>
            <a:r>
              <a:rPr dirty="0" sz="1000" spc="-5">
                <a:latin typeface="Courier New"/>
                <a:cs typeface="Courier New"/>
              </a:rPr>
              <a:t>back-tier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27984" y="1340768"/>
            <a:ext cx="4608830" cy="4260850"/>
          </a:xfrm>
          <a:custGeom>
            <a:avLst/>
            <a:gdLst/>
            <a:ahLst/>
            <a:cxnLst/>
            <a:rect l="l" t="t" r="r" b="b"/>
            <a:pathLst>
              <a:path w="4608830" h="4260850">
                <a:moveTo>
                  <a:pt x="0" y="0"/>
                </a:moveTo>
                <a:lnTo>
                  <a:pt x="4608512" y="0"/>
                </a:lnTo>
                <a:lnTo>
                  <a:pt x="4608512" y="4260462"/>
                </a:lnTo>
                <a:lnTo>
                  <a:pt x="0" y="426046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85D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19424" y="1322925"/>
            <a:ext cx="4087495" cy="420751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365"/>
              </a:spcBef>
            </a:pPr>
            <a:r>
              <a:rPr dirty="0" sz="1000" spc="-5" b="1">
                <a:solidFill>
                  <a:srgbClr val="984807"/>
                </a:solidFill>
                <a:latin typeface="Courier New"/>
                <a:cs typeface="Courier New"/>
              </a:rPr>
              <a:t>worker</a:t>
            </a:r>
            <a:r>
              <a:rPr dirty="0" sz="1000" spc="-5">
                <a:latin typeface="Courier New"/>
                <a:cs typeface="Courier New"/>
              </a:rPr>
              <a:t>:</a:t>
            </a:r>
            <a:endParaRPr sz="1000">
              <a:latin typeface="Courier New"/>
              <a:cs typeface="Courier New"/>
            </a:endParaRPr>
          </a:p>
          <a:p>
            <a:pPr marL="304800" marR="2631440">
              <a:lnSpc>
                <a:spcPct val="119400"/>
              </a:lnSpc>
              <a:spcBef>
                <a:spcPts val="35"/>
              </a:spcBef>
            </a:pPr>
            <a:r>
              <a:rPr dirty="0" sz="1000" spc="-5">
                <a:latin typeface="Courier New"/>
                <a:cs typeface="Courier New"/>
              </a:rPr>
              <a:t>build:</a:t>
            </a:r>
            <a:r>
              <a:rPr dirty="0" sz="1000" spc="-8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./worker </a:t>
            </a:r>
            <a:r>
              <a:rPr dirty="0" sz="1000" spc="-58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networks:</a:t>
            </a:r>
            <a:endParaRPr sz="1000">
              <a:latin typeface="Courier New"/>
              <a:cs typeface="Courier New"/>
            </a:endParaRPr>
          </a:p>
          <a:p>
            <a:pPr marL="609600" indent="-152400">
              <a:lnSpc>
                <a:spcPct val="100000"/>
              </a:lnSpc>
              <a:spcBef>
                <a:spcPts val="235"/>
              </a:spcBef>
              <a:buChar char="-"/>
              <a:tabLst>
                <a:tab pos="609600" algn="l"/>
              </a:tabLst>
            </a:pPr>
            <a:r>
              <a:rPr dirty="0" sz="1000" spc="-5">
                <a:latin typeface="Courier New"/>
                <a:cs typeface="Courier New"/>
              </a:rPr>
              <a:t>back-tier</a:t>
            </a:r>
            <a:endParaRPr sz="1000">
              <a:latin typeface="Courier New"/>
              <a:cs typeface="Courier New"/>
            </a:endParaRPr>
          </a:p>
          <a:p>
            <a:pPr marL="76200">
              <a:lnSpc>
                <a:spcPct val="100000"/>
              </a:lnSpc>
              <a:spcBef>
                <a:spcPts val="229"/>
              </a:spcBef>
            </a:pPr>
            <a:r>
              <a:rPr dirty="0" sz="1000" spc="-5" b="1">
                <a:solidFill>
                  <a:srgbClr val="984807"/>
                </a:solidFill>
                <a:latin typeface="Courier New"/>
                <a:cs typeface="Courier New"/>
              </a:rPr>
              <a:t>redis:</a:t>
            </a:r>
            <a:endParaRPr sz="1000">
              <a:latin typeface="Courier New"/>
              <a:cs typeface="Courier New"/>
            </a:endParaRPr>
          </a:p>
          <a:p>
            <a:pPr marL="304800">
              <a:lnSpc>
                <a:spcPct val="100000"/>
              </a:lnSpc>
              <a:spcBef>
                <a:spcPts val="235"/>
              </a:spcBef>
            </a:pPr>
            <a:r>
              <a:rPr dirty="0" sz="1000" spc="-5">
                <a:latin typeface="Courier New"/>
                <a:cs typeface="Courier New"/>
              </a:rPr>
              <a:t>image:</a:t>
            </a:r>
            <a:r>
              <a:rPr dirty="0" sz="1000" spc="-6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redis:alpine</a:t>
            </a:r>
            <a:endParaRPr sz="1000">
              <a:latin typeface="Courier New"/>
              <a:cs typeface="Courier New"/>
            </a:endParaRPr>
          </a:p>
          <a:p>
            <a:pPr marL="304800" marR="2174240">
              <a:lnSpc>
                <a:spcPct val="119400"/>
              </a:lnSpc>
              <a:spcBef>
                <a:spcPts val="35"/>
              </a:spcBef>
            </a:pPr>
            <a:r>
              <a:rPr dirty="0" sz="1000" spc="-5">
                <a:latin typeface="Courier New"/>
                <a:cs typeface="Courier New"/>
              </a:rPr>
              <a:t>container_name: redis </a:t>
            </a:r>
            <a:r>
              <a:rPr dirty="0" sz="1000" spc="-59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ports: ["6379"] 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networks:</a:t>
            </a:r>
            <a:endParaRPr sz="1000">
              <a:latin typeface="Courier New"/>
              <a:cs typeface="Courier New"/>
            </a:endParaRPr>
          </a:p>
          <a:p>
            <a:pPr marL="609600" indent="-152400">
              <a:lnSpc>
                <a:spcPct val="100000"/>
              </a:lnSpc>
              <a:spcBef>
                <a:spcPts val="229"/>
              </a:spcBef>
              <a:buChar char="-"/>
              <a:tabLst>
                <a:tab pos="609600" algn="l"/>
              </a:tabLst>
            </a:pPr>
            <a:r>
              <a:rPr dirty="0" sz="1000" spc="-5">
                <a:latin typeface="Courier New"/>
                <a:cs typeface="Courier New"/>
              </a:rPr>
              <a:t>back-tier</a:t>
            </a:r>
            <a:endParaRPr sz="1000">
              <a:latin typeface="Courier New"/>
              <a:cs typeface="Courier New"/>
            </a:endParaRPr>
          </a:p>
          <a:p>
            <a:pPr marL="152400">
              <a:lnSpc>
                <a:spcPct val="100000"/>
              </a:lnSpc>
              <a:spcBef>
                <a:spcPts val="235"/>
              </a:spcBef>
            </a:pPr>
            <a:r>
              <a:rPr dirty="0" sz="1000" spc="-5" b="1">
                <a:solidFill>
                  <a:srgbClr val="984807"/>
                </a:solidFill>
                <a:latin typeface="Courier New"/>
                <a:cs typeface="Courier New"/>
              </a:rPr>
              <a:t>db:</a:t>
            </a:r>
            <a:endParaRPr sz="1000">
              <a:latin typeface="Courier New"/>
              <a:cs typeface="Courier New"/>
            </a:endParaRPr>
          </a:p>
          <a:p>
            <a:pPr marL="304800" marR="2326640">
              <a:lnSpc>
                <a:spcPct val="119400"/>
              </a:lnSpc>
              <a:spcBef>
                <a:spcPts val="35"/>
              </a:spcBef>
            </a:pPr>
            <a:r>
              <a:rPr dirty="0" sz="1000" spc="-5">
                <a:latin typeface="Courier New"/>
                <a:cs typeface="Courier New"/>
              </a:rPr>
              <a:t>image:</a:t>
            </a:r>
            <a:r>
              <a:rPr dirty="0" sz="1000" spc="-9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postgres:9.4 </a:t>
            </a:r>
            <a:r>
              <a:rPr dirty="0" sz="1000" spc="-585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container_name: db 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volumes:</a:t>
            </a:r>
            <a:endParaRPr sz="1000">
              <a:latin typeface="Courier New"/>
              <a:cs typeface="Courier New"/>
            </a:endParaRPr>
          </a:p>
          <a:p>
            <a:pPr marL="304800" marR="878840" indent="152400">
              <a:lnSpc>
                <a:spcPct val="119400"/>
              </a:lnSpc>
              <a:buChar char="-"/>
              <a:tabLst>
                <a:tab pos="609600" algn="l"/>
              </a:tabLst>
            </a:pPr>
            <a:r>
              <a:rPr dirty="0" sz="1000" spc="-5">
                <a:latin typeface="Courier New"/>
                <a:cs typeface="Courier New"/>
              </a:rPr>
              <a:t>"db-data:/var/lib/postgresql/data" </a:t>
            </a:r>
            <a:r>
              <a:rPr dirty="0" sz="1000" spc="-59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networks:</a:t>
            </a:r>
            <a:endParaRPr sz="1000">
              <a:latin typeface="Courier New"/>
              <a:cs typeface="Courier New"/>
            </a:endParaRPr>
          </a:p>
          <a:p>
            <a:pPr marL="609600" indent="-152400">
              <a:lnSpc>
                <a:spcPct val="100000"/>
              </a:lnSpc>
              <a:spcBef>
                <a:spcPts val="265"/>
              </a:spcBef>
              <a:buChar char="-"/>
              <a:tabLst>
                <a:tab pos="609600" algn="l"/>
              </a:tabLst>
            </a:pPr>
            <a:r>
              <a:rPr dirty="0" sz="1000" spc="-5">
                <a:latin typeface="Courier New"/>
                <a:cs typeface="Courier New"/>
              </a:rPr>
              <a:t>back-tier</a:t>
            </a:r>
            <a:endParaRPr sz="1000">
              <a:latin typeface="Courier New"/>
              <a:cs typeface="Courier New"/>
            </a:endParaRPr>
          </a:p>
          <a:p>
            <a:pPr marL="152400" marR="3317240" indent="-152400">
              <a:lnSpc>
                <a:spcPts val="1430"/>
              </a:lnSpc>
              <a:spcBef>
                <a:spcPts val="90"/>
              </a:spcBef>
            </a:pPr>
            <a:r>
              <a:rPr dirty="0" sz="1000" spc="-5" b="1">
                <a:latin typeface="Courier New"/>
                <a:cs typeface="Courier New"/>
              </a:rPr>
              <a:t>volumes</a:t>
            </a:r>
            <a:r>
              <a:rPr dirty="0" sz="1000" spc="-5">
                <a:latin typeface="Courier New"/>
                <a:cs typeface="Courier New"/>
              </a:rPr>
              <a:t>: 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db-data</a:t>
            </a:r>
            <a:r>
              <a:rPr dirty="0" sz="1000">
                <a:latin typeface="Courier New"/>
                <a:cs typeface="Courier New"/>
              </a:rPr>
              <a:t>:</a:t>
            </a:r>
            <a:endParaRPr sz="1000">
              <a:latin typeface="Courier New"/>
              <a:cs typeface="Courier New"/>
            </a:endParaRPr>
          </a:p>
          <a:p>
            <a:pPr marL="152400" marR="3088640" indent="-152400">
              <a:lnSpc>
                <a:spcPts val="1430"/>
              </a:lnSpc>
              <a:spcBef>
                <a:spcPts val="10"/>
              </a:spcBef>
            </a:pPr>
            <a:r>
              <a:rPr dirty="0" sz="1000" spc="-5" b="1">
                <a:latin typeface="Courier New"/>
                <a:cs typeface="Courier New"/>
              </a:rPr>
              <a:t>networks</a:t>
            </a:r>
            <a:r>
              <a:rPr dirty="0" sz="1000" spc="-5">
                <a:latin typeface="Courier New"/>
                <a:cs typeface="Courier New"/>
              </a:rPr>
              <a:t>: </a:t>
            </a:r>
            <a:r>
              <a:rPr dirty="0" sz="1000">
                <a:latin typeface="Courier New"/>
                <a:cs typeface="Courier New"/>
              </a:rPr>
              <a:t> </a:t>
            </a:r>
            <a:r>
              <a:rPr dirty="0" sz="1000" spc="-5">
                <a:latin typeface="Courier New"/>
                <a:cs typeface="Courier New"/>
              </a:rPr>
              <a:t>front-tier</a:t>
            </a:r>
            <a:r>
              <a:rPr dirty="0" sz="1000">
                <a:latin typeface="Courier New"/>
                <a:cs typeface="Courier New"/>
              </a:rPr>
              <a:t>:</a:t>
            </a:r>
            <a:endParaRPr sz="1000">
              <a:latin typeface="Courier New"/>
              <a:cs typeface="Courier New"/>
            </a:endParaRPr>
          </a:p>
          <a:p>
            <a:pPr marL="152400">
              <a:lnSpc>
                <a:spcPts val="1075"/>
              </a:lnSpc>
              <a:spcBef>
                <a:spcPts val="180"/>
              </a:spcBef>
            </a:pPr>
            <a:r>
              <a:rPr dirty="0" sz="1000" spc="-5">
                <a:latin typeface="Courier New"/>
                <a:cs typeface="Courier New"/>
              </a:rPr>
              <a:t>back-tier:</a:t>
            </a:r>
            <a:endParaRPr sz="1000">
              <a:latin typeface="Courier New"/>
              <a:cs typeface="Courier New"/>
            </a:endParaRPr>
          </a:p>
          <a:p>
            <a:pPr algn="r" marR="5080">
              <a:lnSpc>
                <a:spcPts val="1315"/>
              </a:lnSpc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63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077" y="114120"/>
            <a:ext cx="543052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929130" marR="5080" indent="-1917064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Compose:</a:t>
            </a:r>
            <a:r>
              <a:rPr dirty="0" spc="-15"/>
              <a:t> </a:t>
            </a:r>
            <a:r>
              <a:rPr dirty="0" spc="-30"/>
              <a:t>Voting</a:t>
            </a:r>
            <a:r>
              <a:rPr dirty="0" spc="-5"/>
              <a:t> App </a:t>
            </a:r>
            <a:r>
              <a:rPr dirty="0" spc="-800"/>
              <a:t> </a:t>
            </a:r>
            <a:r>
              <a:rPr dirty="0" spc="-5"/>
              <a:t>(Up!)</a:t>
            </a:r>
            <a:r>
              <a:rPr dirty="0" spc="-10"/>
              <a:t> </a:t>
            </a:r>
            <a:r>
              <a:rPr dirty="0" spc="-5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60449"/>
            <a:ext cx="7771130" cy="1856739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25">
                <a:latin typeface="Calibri"/>
                <a:cs typeface="Calibri"/>
              </a:rPr>
              <a:t>Entrega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aplicación: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git</a:t>
            </a:r>
            <a:r>
              <a:rPr dirty="0" sz="2400" spc="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clone</a:t>
            </a:r>
            <a:r>
              <a:rPr dirty="0" sz="2400" spc="4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4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https://github.com/docker/example-voting-app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cd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example-voting-app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90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5">
                <a:latin typeface="Calibri"/>
                <a:cs typeface="Calibri"/>
              </a:rPr>
              <a:t>docker-compose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up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-d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3140" y="3547812"/>
            <a:ext cx="7560859" cy="21671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68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077" y="114120"/>
            <a:ext cx="543052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929130" marR="5080" indent="-1917064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Compose:</a:t>
            </a:r>
            <a:r>
              <a:rPr dirty="0" spc="-15"/>
              <a:t> </a:t>
            </a:r>
            <a:r>
              <a:rPr dirty="0" spc="-30"/>
              <a:t>Voting</a:t>
            </a:r>
            <a:r>
              <a:rPr dirty="0" spc="-5"/>
              <a:t> App </a:t>
            </a:r>
            <a:r>
              <a:rPr dirty="0" spc="-800"/>
              <a:t> </a:t>
            </a:r>
            <a:r>
              <a:rPr dirty="0" spc="-5"/>
              <a:t>(Up!)</a:t>
            </a:r>
            <a:r>
              <a:rPr dirty="0" spc="-10"/>
              <a:t> </a:t>
            </a:r>
            <a:r>
              <a:rPr dirty="0" spc="-5"/>
              <a:t>(2)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559" y="1333500"/>
            <a:ext cx="9081135" cy="4300855"/>
            <a:chOff x="31559" y="1333500"/>
            <a:chExt cx="9081135" cy="4300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3960" y="1333500"/>
              <a:ext cx="5118477" cy="26045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59" y="3397518"/>
              <a:ext cx="4417608" cy="223662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94629" y="2955016"/>
            <a:ext cx="7691120" cy="1522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http://localhost:5001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00">
              <a:latin typeface="Calibri"/>
              <a:cs typeface="Calibri"/>
            </a:endParaRPr>
          </a:p>
          <a:p>
            <a:pPr marL="4585970">
              <a:lnSpc>
                <a:spcPct val="100000"/>
              </a:lnSpc>
              <a:spcBef>
                <a:spcPts val="5"/>
              </a:spcBef>
            </a:pPr>
            <a:r>
              <a:rPr dirty="0" u="heavy" sz="28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http://localhost:5000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68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394629" y="1317748"/>
            <a:ext cx="319976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Despliegue </a:t>
            </a:r>
            <a:r>
              <a:rPr dirty="0" sz="1800" spc="-10">
                <a:latin typeface="Calibri"/>
                <a:cs typeface="Calibri"/>
              </a:rPr>
              <a:t>automatizado</a:t>
            </a:r>
            <a:r>
              <a:rPr dirty="0" sz="1800">
                <a:latin typeface="Calibri"/>
                <a:cs typeface="Calibri"/>
              </a:rPr>
              <a:t> de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arquitectura</a:t>
            </a:r>
            <a:r>
              <a:rPr dirty="0" sz="1800">
                <a:latin typeface="Calibri"/>
                <a:cs typeface="Calibri"/>
              </a:rPr>
              <a:t> basada en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microservicios con </a:t>
            </a:r>
            <a:r>
              <a:rPr dirty="0" sz="1800" spc="-15">
                <a:latin typeface="Calibri"/>
                <a:cs typeface="Calibri"/>
              </a:rPr>
              <a:t>diferentes 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lenguajes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programación, </a:t>
            </a:r>
            <a:r>
              <a:rPr dirty="0" sz="1800" spc="-5">
                <a:latin typeface="Calibri"/>
                <a:cs typeface="Calibri"/>
              </a:rPr>
              <a:t> entornos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ejecución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tecnologías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 bases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10">
                <a:latin typeface="Calibri"/>
                <a:cs typeface="Calibri"/>
              </a:rPr>
              <a:t>datos.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077" y="114120"/>
            <a:ext cx="543052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2162175" marR="5080" indent="-2149475">
              <a:lnSpc>
                <a:spcPct val="100299"/>
              </a:lnSpc>
              <a:spcBef>
                <a:spcPts val="85"/>
              </a:spcBef>
            </a:pPr>
            <a:r>
              <a:rPr dirty="0" spc="-25"/>
              <a:t>Docker </a:t>
            </a:r>
            <a:r>
              <a:rPr dirty="0" spc="-5"/>
              <a:t>Compose:</a:t>
            </a:r>
            <a:r>
              <a:rPr dirty="0" spc="-15"/>
              <a:t> </a:t>
            </a:r>
            <a:r>
              <a:rPr dirty="0" spc="-30"/>
              <a:t>Voting</a:t>
            </a:r>
            <a:r>
              <a:rPr dirty="0" spc="-5"/>
              <a:t> App </a:t>
            </a:r>
            <a:r>
              <a:rPr dirty="0" spc="-800"/>
              <a:t> </a:t>
            </a:r>
            <a:r>
              <a:rPr dirty="0" spc="-5"/>
              <a:t>(Logs)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5717" y="1181365"/>
            <a:ext cx="6931082" cy="45336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68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413384" marR="5080" indent="-404495">
              <a:lnSpc>
                <a:spcPct val="100299"/>
              </a:lnSpc>
              <a:spcBef>
                <a:spcPts val="85"/>
              </a:spcBef>
            </a:pPr>
            <a:r>
              <a:rPr dirty="0" spc="-15"/>
              <a:t>Resumen </a:t>
            </a:r>
            <a:r>
              <a:rPr dirty="0" spc="-5"/>
              <a:t>de </a:t>
            </a:r>
            <a:r>
              <a:rPr dirty="0"/>
              <a:t>Usos </a:t>
            </a:r>
            <a:r>
              <a:rPr dirty="0" spc="-5"/>
              <a:t>de </a:t>
            </a:r>
            <a:r>
              <a:rPr dirty="0" spc="-20"/>
              <a:t>Docker: </a:t>
            </a:r>
            <a:r>
              <a:rPr dirty="0" spc="-805"/>
              <a:t> </a:t>
            </a:r>
            <a:r>
              <a:rPr dirty="0" spc="-5"/>
              <a:t>Funciona</a:t>
            </a:r>
            <a:r>
              <a:rPr dirty="0" spc="-15"/>
              <a:t> </a:t>
            </a:r>
            <a:r>
              <a:rPr dirty="0" spc="-25"/>
              <a:t>para</a:t>
            </a:r>
            <a:r>
              <a:rPr dirty="0" spc="-10"/>
              <a:t> Dev</a:t>
            </a:r>
            <a:r>
              <a:rPr dirty="0" spc="-15"/>
              <a:t> </a:t>
            </a:r>
            <a:r>
              <a:rPr dirty="0"/>
              <a:t>y</a:t>
            </a:r>
            <a:r>
              <a:rPr dirty="0" spc="-15"/>
              <a:t> </a:t>
            </a:r>
            <a:r>
              <a:rPr dirty="0" spc="-10"/>
              <a:t>Ops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68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410450" cy="236855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469900" marR="106045" indent="-457200">
              <a:lnSpc>
                <a:spcPct val="100699"/>
              </a:lnSpc>
              <a:spcBef>
                <a:spcPts val="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Creación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15">
                <a:latin typeface="Calibri"/>
                <a:cs typeface="Calibri"/>
              </a:rPr>
              <a:t>receta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10">
                <a:latin typeface="Calibri"/>
                <a:cs typeface="Calibri"/>
              </a:rPr>
              <a:t>instalación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">
                <a:latin typeface="Calibri"/>
                <a:cs typeface="Calibri"/>
              </a:rPr>
              <a:t>la aplicación </a:t>
            </a:r>
            <a:r>
              <a:rPr dirty="0" sz="2400">
                <a:latin typeface="Calibri"/>
                <a:cs typeface="Calibri"/>
              </a:rPr>
              <a:t>en un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Dockerfile</a:t>
            </a:r>
            <a:endParaRPr sz="2400">
              <a:latin typeface="Calibri"/>
              <a:cs typeface="Calibri"/>
            </a:endParaRPr>
          </a:p>
          <a:p>
            <a:pPr marL="469900" marR="29845" indent="-457200">
              <a:lnSpc>
                <a:spcPct val="100699"/>
              </a:lnSpc>
              <a:spcBef>
                <a:spcPts val="5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10">
                <a:latin typeface="Calibri"/>
                <a:cs typeface="Calibri"/>
              </a:rPr>
              <a:t>Construir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una</a:t>
            </a:r>
            <a:r>
              <a:rPr dirty="0" sz="2400" spc="-5">
                <a:latin typeface="Calibri"/>
                <a:cs typeface="Calibri"/>
              </a:rPr>
              <a:t> imagen</a:t>
            </a:r>
            <a:r>
              <a:rPr dirty="0" sz="2400">
                <a:latin typeface="Calibri"/>
                <a:cs typeface="Calibri"/>
              </a:rPr>
              <a:t> de </a:t>
            </a:r>
            <a:r>
              <a:rPr dirty="0" sz="2400" spc="-10">
                <a:latin typeface="Calibri"/>
                <a:cs typeface="Calibri"/>
              </a:rPr>
              <a:t>contenedor</a:t>
            </a:r>
            <a:r>
              <a:rPr dirty="0" sz="2400">
                <a:latin typeface="Calibri"/>
                <a:cs typeface="Calibri"/>
              </a:rPr>
              <a:t> a</a:t>
            </a:r>
            <a:r>
              <a:rPr dirty="0" sz="2400" spc="-5">
                <a:latin typeface="Calibri"/>
                <a:cs typeface="Calibri"/>
              </a:rPr>
              <a:t> partir</a:t>
            </a:r>
            <a:r>
              <a:rPr dirty="0" sz="2400">
                <a:latin typeface="Calibri"/>
                <a:cs typeface="Calibri"/>
              </a:rPr>
              <a:t> del</a:t>
            </a:r>
            <a:r>
              <a:rPr dirty="0" sz="2400" spc="-10">
                <a:latin typeface="Calibri"/>
                <a:cs typeface="Calibri"/>
              </a:rPr>
              <a:t> fichero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Dockerfile</a:t>
            </a:r>
            <a:endParaRPr sz="2400">
              <a:latin typeface="Calibri"/>
              <a:cs typeface="Calibri"/>
            </a:endParaRPr>
          </a:p>
          <a:p>
            <a:pPr marL="469900" marR="5080" indent="-457200">
              <a:lnSpc>
                <a:spcPts val="2870"/>
              </a:lnSpc>
              <a:spcBef>
                <a:spcPts val="69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latin typeface="Calibri"/>
                <a:cs typeface="Calibri"/>
              </a:rPr>
              <a:t>Si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ejecuta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correctamente</a:t>
            </a:r>
            <a:r>
              <a:rPr dirty="0" sz="2400">
                <a:latin typeface="Calibri"/>
                <a:cs typeface="Calibri"/>
              </a:rPr>
              <a:t> en</a:t>
            </a:r>
            <a:r>
              <a:rPr dirty="0" sz="2400" spc="-5">
                <a:latin typeface="Calibri"/>
                <a:cs typeface="Calibri"/>
              </a:rPr>
              <a:t> tu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máquina, se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ejecutará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correctamente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5">
                <a:latin typeface="Calibri"/>
                <a:cs typeface="Calibri"/>
              </a:rPr>
              <a:t>cualquier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otra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(que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soporte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Docker).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81915" marR="5080" indent="-73025">
              <a:lnSpc>
                <a:spcPct val="100299"/>
              </a:lnSpc>
              <a:spcBef>
                <a:spcPts val="85"/>
              </a:spcBef>
            </a:pPr>
            <a:r>
              <a:rPr dirty="0" spc="-15"/>
              <a:t>Resumen </a:t>
            </a:r>
            <a:r>
              <a:rPr dirty="0" spc="-5"/>
              <a:t>de </a:t>
            </a:r>
            <a:r>
              <a:rPr dirty="0"/>
              <a:t>Usos </a:t>
            </a:r>
            <a:r>
              <a:rPr dirty="0" spc="-5"/>
              <a:t>de </a:t>
            </a:r>
            <a:r>
              <a:rPr dirty="0" spc="-20"/>
              <a:t>Docker: </a:t>
            </a:r>
            <a:r>
              <a:rPr dirty="0" spc="-805"/>
              <a:t> </a:t>
            </a:r>
            <a:r>
              <a:rPr dirty="0" spc="-5"/>
              <a:t>Despliegue</a:t>
            </a:r>
            <a:r>
              <a:rPr dirty="0" spc="-15"/>
              <a:t> </a:t>
            </a:r>
            <a:r>
              <a:rPr dirty="0" spc="-5"/>
              <a:t>de</a:t>
            </a:r>
            <a:r>
              <a:rPr dirty="0" spc="-15"/>
              <a:t> </a:t>
            </a:r>
            <a:r>
              <a:rPr dirty="0" spc="-20"/>
              <a:t>Arquitecturas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68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675245" cy="40024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27050" marR="5080" indent="-514350">
              <a:lnSpc>
                <a:spcPct val="99700"/>
              </a:lnSpc>
              <a:spcBef>
                <a:spcPts val="11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800">
                <a:latin typeface="Calibri"/>
                <a:cs typeface="Calibri"/>
              </a:rPr>
              <a:t>Uso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Dockerfiles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describir la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instalación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los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componentes</a:t>
            </a:r>
            <a:r>
              <a:rPr dirty="0" sz="2800">
                <a:latin typeface="Calibri"/>
                <a:cs typeface="Calibri"/>
              </a:rPr>
              <a:t> 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una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aplicación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(front-end, 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back-end,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etc.)</a:t>
            </a:r>
            <a:endParaRPr sz="2800">
              <a:latin typeface="Calibri"/>
              <a:cs typeface="Calibri"/>
            </a:endParaRPr>
          </a:p>
          <a:p>
            <a:pPr lvl="1" marL="755650" marR="747395" indent="-285750">
              <a:lnSpc>
                <a:spcPts val="2870"/>
              </a:lnSpc>
              <a:spcBef>
                <a:spcPts val="710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0">
                <a:latin typeface="Calibri"/>
                <a:cs typeface="Calibri"/>
              </a:rPr>
              <a:t>Reaprovechar </a:t>
            </a:r>
            <a:r>
              <a:rPr dirty="0" sz="2400" spc="-5">
                <a:latin typeface="Calibri"/>
                <a:cs typeface="Calibri"/>
              </a:rPr>
              <a:t>imágenes </a:t>
            </a:r>
            <a:r>
              <a:rPr dirty="0" sz="2400" spc="-15">
                <a:latin typeface="Calibri"/>
                <a:cs typeface="Calibri"/>
              </a:rPr>
              <a:t>existentes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20">
                <a:latin typeface="Calibri"/>
                <a:cs typeface="Calibri"/>
              </a:rPr>
              <a:t>Docker </a:t>
            </a:r>
            <a:r>
              <a:rPr dirty="0" sz="2400">
                <a:latin typeface="Calibri"/>
                <a:cs typeface="Calibri"/>
              </a:rPr>
              <a:t>Hub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(Apache,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MySQL,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Redis,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etc.)</a:t>
            </a:r>
            <a:endParaRPr sz="2400">
              <a:latin typeface="Calibri"/>
              <a:cs typeface="Calibri"/>
            </a:endParaRPr>
          </a:p>
          <a:p>
            <a:pPr marL="527050" marR="300990" indent="-5143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800" spc="-5">
                <a:latin typeface="Calibri"/>
                <a:cs typeface="Calibri"/>
              </a:rPr>
              <a:t>Describir la </a:t>
            </a:r>
            <a:r>
              <a:rPr dirty="0" sz="2800" spc="-15">
                <a:latin typeface="Calibri"/>
                <a:cs typeface="Calibri"/>
              </a:rPr>
              <a:t>arquitectura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la aplicación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fichero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5">
                <a:latin typeface="Calibri"/>
                <a:cs typeface="Calibri"/>
              </a:rPr>
              <a:t> Compose.</a:t>
            </a:r>
            <a:endParaRPr sz="28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8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800" spc="-15">
                <a:latin typeface="Calibri"/>
                <a:cs typeface="Calibri"/>
              </a:rPr>
              <a:t>Facilitar </a:t>
            </a:r>
            <a:r>
              <a:rPr dirty="0" sz="2800" spc="-5">
                <a:latin typeface="Calibri"/>
                <a:cs typeface="Calibri"/>
              </a:rPr>
              <a:t>el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despliegue</a:t>
            </a:r>
            <a:r>
              <a:rPr dirty="0" sz="2800" spc="-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la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aplicación: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5">
                <a:latin typeface="Calibri"/>
                <a:cs typeface="Calibri"/>
              </a:rPr>
              <a:t>docker-compose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up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70485" marR="5080" indent="1116330">
              <a:lnSpc>
                <a:spcPct val="100299"/>
              </a:lnSpc>
              <a:spcBef>
                <a:spcPts val="85"/>
              </a:spcBef>
            </a:pPr>
            <a:r>
              <a:rPr dirty="0" spc="-5"/>
              <a:t>Ejemplo de </a:t>
            </a:r>
            <a:r>
              <a:rPr dirty="0"/>
              <a:t>Uso: </a:t>
            </a:r>
            <a:r>
              <a:rPr dirty="0" spc="5"/>
              <a:t> </a:t>
            </a:r>
            <a:r>
              <a:rPr dirty="0" spc="-20"/>
              <a:t>Infraestructuras</a:t>
            </a:r>
            <a:r>
              <a:rPr dirty="0" spc="-10"/>
              <a:t> Immutables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70867"/>
            <a:ext cx="7959090" cy="375920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68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10">
                <a:latin typeface="Calibri"/>
                <a:cs typeface="Calibri"/>
              </a:rPr>
              <a:t>Construir</a:t>
            </a:r>
            <a:r>
              <a:rPr dirty="0" sz="2400" spc="-5">
                <a:latin typeface="Calibri"/>
                <a:cs typeface="Calibri"/>
              </a:rPr>
              <a:t> las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aplicaciones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">
                <a:latin typeface="Calibri"/>
                <a:cs typeface="Calibri"/>
              </a:rPr>
              <a:t> partir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Dockerfiles.</a:t>
            </a:r>
            <a:endParaRPr sz="2400">
              <a:latin typeface="Calibri"/>
              <a:cs typeface="Calibri"/>
            </a:endParaRPr>
          </a:p>
          <a:p>
            <a:pPr marL="527050" marR="133350" indent="-514350">
              <a:lnSpc>
                <a:spcPts val="2870"/>
              </a:lnSpc>
              <a:spcBef>
                <a:spcPts val="69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10">
                <a:latin typeface="Calibri"/>
                <a:cs typeface="Calibri"/>
              </a:rPr>
              <a:t>Guardar </a:t>
            </a:r>
            <a:r>
              <a:rPr dirty="0" sz="2400" spc="-5">
                <a:latin typeface="Calibri"/>
                <a:cs typeface="Calibri"/>
              </a:rPr>
              <a:t>las imágenes </a:t>
            </a:r>
            <a:r>
              <a:rPr dirty="0" sz="2400">
                <a:latin typeface="Calibri"/>
                <a:cs typeface="Calibri"/>
              </a:rPr>
              <a:t>en un </a:t>
            </a:r>
            <a:r>
              <a:rPr dirty="0" sz="2400" spc="-15">
                <a:latin typeface="Calibri"/>
                <a:cs typeface="Calibri"/>
              </a:rPr>
              <a:t>registro </a:t>
            </a:r>
            <a:r>
              <a:rPr dirty="0" sz="2400" spc="-5">
                <a:latin typeface="Calibri"/>
                <a:cs typeface="Calibri"/>
              </a:rPr>
              <a:t>(privado </a:t>
            </a:r>
            <a:r>
              <a:rPr dirty="0" sz="2400">
                <a:latin typeface="Calibri"/>
                <a:cs typeface="Calibri"/>
              </a:rPr>
              <a:t>o </a:t>
            </a:r>
            <a:r>
              <a:rPr dirty="0" sz="2400" spc="-20">
                <a:latin typeface="Calibri"/>
                <a:cs typeface="Calibri"/>
              </a:rPr>
              <a:t>Docker </a:t>
            </a:r>
            <a:r>
              <a:rPr dirty="0" sz="2400">
                <a:latin typeface="Calibri"/>
                <a:cs typeface="Calibri"/>
              </a:rPr>
              <a:t>Hub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 tags)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40">
                <a:latin typeface="Calibri"/>
                <a:cs typeface="Calibri"/>
              </a:rPr>
              <a:t>Testear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imágenes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(SQA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CI)</a:t>
            </a:r>
            <a:endParaRPr sz="240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 spc="-5">
                <a:latin typeface="Calibri"/>
                <a:cs typeface="Calibri"/>
              </a:rPr>
              <a:t>Ejecutar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mismas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imágenes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en</a:t>
            </a:r>
            <a:r>
              <a:rPr dirty="0" sz="2400" spc="-10">
                <a:latin typeface="Calibri"/>
                <a:cs typeface="Calibri"/>
              </a:rPr>
              <a:t> producción</a:t>
            </a:r>
            <a:endParaRPr sz="2400">
              <a:latin typeface="Calibri"/>
              <a:cs typeface="Calibri"/>
            </a:endParaRPr>
          </a:p>
          <a:p>
            <a:pPr marL="527050" marR="428625" indent="-514350">
              <a:lnSpc>
                <a:spcPts val="2870"/>
              </a:lnSpc>
              <a:spcBef>
                <a:spcPts val="69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10">
                <a:latin typeface="Calibri"/>
                <a:cs typeface="Calibri"/>
              </a:rPr>
              <a:t>caso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20">
                <a:latin typeface="Calibri"/>
                <a:cs typeface="Calibri"/>
              </a:rPr>
              <a:t>fallo, </a:t>
            </a:r>
            <a:r>
              <a:rPr dirty="0" sz="2400" spc="-5">
                <a:latin typeface="Calibri"/>
                <a:cs typeface="Calibri"/>
              </a:rPr>
              <a:t>las </a:t>
            </a:r>
            <a:r>
              <a:rPr dirty="0" sz="2400" spc="-10">
                <a:latin typeface="Calibri"/>
                <a:cs typeface="Calibri"/>
              </a:rPr>
              <a:t>versiones anteriores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">
                <a:latin typeface="Calibri"/>
                <a:cs typeface="Calibri"/>
              </a:rPr>
              <a:t>las imágenes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pueden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ser</a:t>
            </a:r>
            <a:r>
              <a:rPr dirty="0" sz="2400" spc="-5">
                <a:latin typeface="Calibri"/>
                <a:cs typeface="Calibri"/>
              </a:rPr>
              <a:t> desplegadas.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870"/>
              </a:lnSpc>
              <a:spcBef>
                <a:spcPts val="5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Reemplazar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los </a:t>
            </a:r>
            <a:r>
              <a:rPr dirty="0" sz="2400" spc="-10">
                <a:latin typeface="Calibri"/>
                <a:cs typeface="Calibri"/>
              </a:rPr>
              <a:t>componentes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10">
                <a:latin typeface="Calibri"/>
                <a:cs typeface="Calibri"/>
              </a:rPr>
              <a:t>cada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despliegue,</a:t>
            </a:r>
            <a:r>
              <a:rPr dirty="0" sz="2400">
                <a:latin typeface="Calibri"/>
                <a:cs typeface="Calibri"/>
              </a:rPr>
              <a:t> en </a:t>
            </a:r>
            <a:r>
              <a:rPr dirty="0" sz="2400" spc="-15">
                <a:latin typeface="Calibri"/>
                <a:cs typeface="Calibri"/>
              </a:rPr>
              <a:t>lugar</a:t>
            </a:r>
            <a:r>
              <a:rPr dirty="0" sz="2400">
                <a:latin typeface="Calibri"/>
                <a:cs typeface="Calibri"/>
              </a:rPr>
              <a:t> de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actualizarlos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 i="1">
                <a:latin typeface="Calibri"/>
                <a:cs typeface="Calibri"/>
              </a:rPr>
              <a:t>in-situ.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079174"/>
            <a:ext cx="52705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Preserva</a:t>
            </a:r>
            <a:r>
              <a:rPr dirty="0" sz="2400">
                <a:latin typeface="Calibri"/>
                <a:cs typeface="Calibri"/>
              </a:rPr>
              <a:t> el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histórico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los despliegues.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69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094" y="388441"/>
            <a:ext cx="414210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Sobre</a:t>
            </a:r>
            <a:r>
              <a:rPr dirty="0" spc="-35"/>
              <a:t> </a:t>
            </a:r>
            <a:r>
              <a:rPr dirty="0" spc="-5"/>
              <a:t>la</a:t>
            </a:r>
            <a:r>
              <a:rPr dirty="0" spc="-30"/>
              <a:t> </a:t>
            </a:r>
            <a:r>
              <a:rPr dirty="0" spc="-10"/>
              <a:t>Virtualización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1751" y="5394971"/>
            <a:ext cx="3258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Imagen: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20">
                <a:solidFill>
                  <a:srgbClr val="60ACFF"/>
                </a:solidFill>
                <a:latin typeface="Calibri"/>
                <a:cs typeface="Calibri"/>
                <a:hlinkClick r:id="rId2"/>
              </a:rPr>
              <a:t>http://exelos.com/solutions/virtual</a:t>
            </a:r>
            <a:r>
              <a:rPr dirty="0" baseline="27777" sz="1800" spc="-30">
                <a:solidFill>
                  <a:srgbClr val="DBEEF4"/>
                </a:solidFill>
                <a:latin typeface="Calibri"/>
                <a:cs typeface="Calibri"/>
                <a:hlinkClick r:id="rId2"/>
              </a:rPr>
              <a:t>7</a:t>
            </a:r>
            <a:r>
              <a:rPr dirty="0" sz="1200" spc="-20">
                <a:solidFill>
                  <a:srgbClr val="60ACFF"/>
                </a:solidFill>
                <a:latin typeface="Calibri"/>
                <a:cs typeface="Calibri"/>
                <a:hlinkClick r:id="rId2"/>
              </a:rPr>
              <a:t>ization/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9736" y="2783372"/>
            <a:ext cx="5104263" cy="25870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" y="1345374"/>
            <a:ext cx="7818755" cy="36931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5600" marR="5080" indent="-342900">
              <a:lnSpc>
                <a:spcPct val="997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La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virtualización</a:t>
            </a:r>
            <a:r>
              <a:rPr dirty="0" sz="2800">
                <a:latin typeface="Calibri"/>
                <a:cs typeface="Calibri"/>
              </a:rPr>
              <a:t> ha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introducido numerosas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ventajas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los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últimos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años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la </a:t>
            </a:r>
            <a:r>
              <a:rPr dirty="0" sz="2800" spc="-10">
                <a:latin typeface="Calibri"/>
                <a:cs typeface="Calibri"/>
              </a:rPr>
              <a:t>popularización</a:t>
            </a:r>
            <a:r>
              <a:rPr dirty="0" sz="2800">
                <a:latin typeface="Calibri"/>
                <a:cs typeface="Calibri"/>
              </a:rPr>
              <a:t> de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hipervisores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como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KVM,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XEN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o </a:t>
            </a:r>
            <a:r>
              <a:rPr dirty="0" sz="2800" spc="-15">
                <a:latin typeface="Calibri"/>
                <a:cs typeface="Calibri"/>
              </a:rPr>
              <a:t>VMware.</a:t>
            </a:r>
            <a:endParaRPr sz="2800">
              <a:latin typeface="Calibri"/>
              <a:cs typeface="Calibri"/>
            </a:endParaRPr>
          </a:p>
          <a:p>
            <a:pPr marL="355600" marR="4991735" indent="-342900">
              <a:lnSpc>
                <a:spcPts val="3329"/>
              </a:lnSpc>
              <a:spcBef>
                <a:spcPts val="14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Consolidación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servidores.</a:t>
            </a:r>
            <a:endParaRPr sz="2800">
              <a:latin typeface="Calibri"/>
              <a:cs typeface="Calibri"/>
            </a:endParaRPr>
          </a:p>
          <a:p>
            <a:pPr marL="355600" marR="3928745" indent="-3429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Encapsulación</a:t>
            </a:r>
            <a:r>
              <a:rPr dirty="0" sz="2800">
                <a:latin typeface="Calibri"/>
                <a:cs typeface="Calibri"/>
              </a:rPr>
              <a:t> de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aplicaciones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junto</a:t>
            </a:r>
            <a:r>
              <a:rPr dirty="0" sz="2800">
                <a:latin typeface="Calibri"/>
                <a:cs typeface="Calibri"/>
              </a:rPr>
              <a:t> a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todas </a:t>
            </a:r>
            <a:r>
              <a:rPr dirty="0" sz="2800">
                <a:latin typeface="Calibri"/>
                <a:cs typeface="Calibri"/>
              </a:rPr>
              <a:t>sus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dependencias.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3251" y="5579100"/>
            <a:ext cx="2650490" cy="8890"/>
          </a:xfrm>
          <a:custGeom>
            <a:avLst/>
            <a:gdLst/>
            <a:ahLst/>
            <a:cxnLst/>
            <a:rect l="l" t="t" r="r" b="b"/>
            <a:pathLst>
              <a:path w="2650490" h="8889">
                <a:moveTo>
                  <a:pt x="2650067" y="0"/>
                </a:moveTo>
                <a:lnTo>
                  <a:pt x="0" y="0"/>
                </a:lnTo>
                <a:lnTo>
                  <a:pt x="0" y="8466"/>
                </a:lnTo>
                <a:lnTo>
                  <a:pt x="2650067" y="8466"/>
                </a:lnTo>
                <a:lnTo>
                  <a:pt x="2650067" y="0"/>
                </a:lnTo>
                <a:close/>
              </a:path>
            </a:pathLst>
          </a:custGeom>
          <a:solidFill>
            <a:srgbClr val="60A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5940" y="5098116"/>
            <a:ext cx="29616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Cloud</a:t>
            </a:r>
            <a:r>
              <a:rPr dirty="0" sz="2800" spc="-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Computing.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4466" y="114120"/>
            <a:ext cx="4796790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750695" marR="5080" indent="-1737995">
              <a:lnSpc>
                <a:spcPct val="100299"/>
              </a:lnSpc>
              <a:spcBef>
                <a:spcPts val="85"/>
              </a:spcBef>
            </a:pPr>
            <a:r>
              <a:rPr dirty="0" spc="-10"/>
              <a:t>Aspectos </a:t>
            </a:r>
            <a:r>
              <a:rPr dirty="0" spc="-5"/>
              <a:t>de </a:t>
            </a:r>
            <a:r>
              <a:rPr dirty="0" spc="-10"/>
              <a:t>Seguridad </a:t>
            </a:r>
            <a:r>
              <a:rPr dirty="0" spc="-5"/>
              <a:t>en </a:t>
            </a:r>
            <a:r>
              <a:rPr dirty="0" spc="-800"/>
              <a:t> </a:t>
            </a:r>
            <a:r>
              <a:rPr dirty="0" spc="-25"/>
              <a:t>Docker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83666"/>
            <a:ext cx="7914640" cy="401701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Compartición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kernel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Calibri"/>
                <a:cs typeface="Calibri"/>
              </a:rPr>
              <a:t>Un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5" i="1">
                <a:latin typeface="Calibri"/>
                <a:cs typeface="Calibri"/>
              </a:rPr>
              <a:t>kernel</a:t>
            </a:r>
            <a:r>
              <a:rPr dirty="0" sz="1800" spc="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panic</a:t>
            </a:r>
            <a:r>
              <a:rPr dirty="0" sz="1800" spc="15" i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ocurrido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contenedor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afectará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al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Docker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Host.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Seguridad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del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Diseño</a:t>
            </a:r>
            <a:endParaRPr sz="2000">
              <a:latin typeface="Calibri"/>
              <a:cs typeface="Calibri"/>
            </a:endParaRPr>
          </a:p>
          <a:p>
            <a:pPr lvl="1" marL="755650" marR="130810" indent="-285750">
              <a:lnSpc>
                <a:spcPts val="2130"/>
              </a:lnSpc>
              <a:spcBef>
                <a:spcPts val="56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Calibri"/>
                <a:cs typeface="Calibri"/>
              </a:rPr>
              <a:t>Cualquier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usuario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con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acceso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al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Docker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Engine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puede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obtener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privilegios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superusuario</a:t>
            </a:r>
            <a:r>
              <a:rPr dirty="0" sz="1800">
                <a:latin typeface="Calibri"/>
                <a:cs typeface="Calibri"/>
              </a:rPr>
              <a:t> en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los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contenedores</a:t>
            </a:r>
            <a:r>
              <a:rPr dirty="0" sz="1800">
                <a:latin typeface="Calibri"/>
                <a:cs typeface="Calibri"/>
              </a:rPr>
              <a:t> y en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el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Docker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Host.</a:t>
            </a:r>
            <a:endParaRPr sz="18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spcBef>
                <a:spcPts val="345"/>
              </a:spcBef>
              <a:buClr>
                <a:srgbClr val="000000"/>
              </a:buClr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dirty="0" u="sng" sz="16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https://reventlov.com/advisories/using-the-docker-command-to-root-the-host</a:t>
            </a:r>
            <a:endParaRPr sz="16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1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Docker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no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soporta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multi-tenancy</a:t>
            </a:r>
            <a:r>
              <a:rPr dirty="0" sz="1800" spc="-5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Herramientas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Recursos: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Docker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Bench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for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Security:</a:t>
            </a:r>
            <a:r>
              <a:rPr dirty="0" sz="1800" spc="4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https://github.com/docker/docker-bench-security</a:t>
            </a:r>
            <a:endParaRPr sz="1800">
              <a:latin typeface="Calibri"/>
              <a:cs typeface="Calibri"/>
            </a:endParaRPr>
          </a:p>
          <a:p>
            <a:pPr lvl="1" marL="755650" marR="171450" indent="-285750">
              <a:lnSpc>
                <a:spcPct val="100000"/>
              </a:lnSpc>
              <a:spcBef>
                <a:spcPts val="405"/>
              </a:spcBef>
              <a:buClr>
                <a:srgbClr val="000000"/>
              </a:buClr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u="sng" sz="18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https://blog.docker.com/2015/05/understanding-docker-security-and-best- </a:t>
            </a:r>
            <a:r>
              <a:rPr dirty="0" sz="1800" spc="-395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practices/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1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u="sng" sz="22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https://docs.docker.com/engine/security/security/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70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2544" y="388441"/>
            <a:ext cx="40608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Ecosistema</a:t>
            </a:r>
            <a:r>
              <a:rPr dirty="0" spc="-25"/>
              <a:t> </a:t>
            </a:r>
            <a:r>
              <a:rPr dirty="0" spc="-5"/>
              <a:t>de</a:t>
            </a:r>
            <a:r>
              <a:rPr dirty="0" spc="-25"/>
              <a:t> Docker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60449"/>
            <a:ext cx="5925185" cy="317309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5">
                <a:latin typeface="Calibri"/>
                <a:cs typeface="Calibri"/>
              </a:rPr>
              <a:t>Herramientas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basadas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en </a:t>
            </a: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para: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as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Service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0">
                <a:latin typeface="Calibri"/>
                <a:cs typeface="Calibri"/>
              </a:rPr>
              <a:t>Networking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90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Scheduler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/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Orchestration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Monitoring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5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DevOps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8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Developer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71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8893" y="1986064"/>
            <a:ext cx="3945106" cy="29588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5940" y="5136422"/>
            <a:ext cx="54533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0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20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3"/>
              </a:rPr>
              <a:t>www.google.es/search?q=docker+ecosystem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222" y="114120"/>
            <a:ext cx="5396865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110615" marR="5080" indent="-1098550">
              <a:lnSpc>
                <a:spcPct val="100299"/>
              </a:lnSpc>
              <a:spcBef>
                <a:spcPts val="85"/>
              </a:spcBef>
            </a:pPr>
            <a:r>
              <a:rPr dirty="0" spc="-20"/>
              <a:t>Plataformas </a:t>
            </a:r>
            <a:r>
              <a:rPr dirty="0" spc="-5"/>
              <a:t>de </a:t>
            </a:r>
            <a:r>
              <a:rPr dirty="0" spc="-15"/>
              <a:t>Orquestación </a:t>
            </a:r>
            <a:r>
              <a:rPr dirty="0" spc="-800"/>
              <a:t> </a:t>
            </a:r>
            <a:r>
              <a:rPr dirty="0" spc="-5"/>
              <a:t>de</a:t>
            </a:r>
            <a:r>
              <a:rPr dirty="0" spc="-25"/>
              <a:t> </a:t>
            </a:r>
            <a:r>
              <a:rPr dirty="0" spc="-15"/>
              <a:t>Contenedores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863840" cy="3195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999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Gestionar </a:t>
            </a:r>
            <a:r>
              <a:rPr dirty="0" sz="2800" spc="-5">
                <a:latin typeface="Calibri"/>
                <a:cs typeface="Calibri"/>
              </a:rPr>
              <a:t>múltiples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Hosts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el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despliegue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arquitecturas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complejas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requiere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realizar 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planificación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(</a:t>
            </a:r>
            <a:r>
              <a:rPr dirty="0" sz="2800" spc="-5" i="1">
                <a:latin typeface="Calibri"/>
                <a:cs typeface="Calibri"/>
              </a:rPr>
              <a:t>scheduling</a:t>
            </a:r>
            <a:r>
              <a:rPr dirty="0" sz="2800" spc="-5">
                <a:latin typeface="Calibri"/>
                <a:cs typeface="Calibri"/>
              </a:rPr>
              <a:t>)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contenedores</a:t>
            </a:r>
            <a:r>
              <a:rPr dirty="0" sz="2800">
                <a:latin typeface="Calibri"/>
                <a:cs typeface="Calibri"/>
              </a:rPr>
              <a:t> a 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máquinas.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(Engine in) </a:t>
            </a:r>
            <a:r>
              <a:rPr dirty="0" sz="2800" spc="-15">
                <a:latin typeface="Calibri"/>
                <a:cs typeface="Calibri"/>
              </a:rPr>
              <a:t>Swarm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(Mode)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05"/>
              </a:spcBef>
            </a:pPr>
            <a:r>
              <a:rPr dirty="0" sz="2400">
                <a:latin typeface="Arial MT"/>
                <a:cs typeface="Arial MT"/>
              </a:rPr>
              <a:t>–</a:t>
            </a:r>
            <a:r>
              <a:rPr dirty="0" sz="2400" spc="245">
                <a:solidFill>
                  <a:srgbClr val="60ACFF"/>
                </a:solidFill>
                <a:latin typeface="Arial MT"/>
                <a:cs typeface="Arial MT"/>
              </a:rPr>
              <a:t> </a:t>
            </a:r>
            <a:r>
              <a:rPr dirty="0" u="heavy" sz="2400" spc="-2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https://docs.docker.com/engine/swarm/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5">
                <a:latin typeface="Calibri"/>
                <a:cs typeface="Calibri"/>
              </a:rPr>
              <a:t>Kubernetes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-</a:t>
            </a:r>
            <a:r>
              <a:rPr dirty="0" sz="280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4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https://kubernetes.io/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72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5454" y="388441"/>
            <a:ext cx="26949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Docker</a:t>
            </a:r>
            <a:r>
              <a:rPr dirty="0" spc="-70"/>
              <a:t> </a:t>
            </a:r>
            <a:r>
              <a:rPr dirty="0" spc="-20"/>
              <a:t>Swarm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73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0871" y="2242821"/>
            <a:ext cx="5923128" cy="34721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" y="1345374"/>
            <a:ext cx="7738109" cy="432879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355600" marR="5080" indent="-342900">
              <a:lnSpc>
                <a:spcPts val="3329"/>
              </a:lnSpc>
              <a:spcBef>
                <a:spcPts val="2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5">
                <a:latin typeface="Calibri"/>
                <a:cs typeface="Calibri"/>
              </a:rPr>
              <a:t>Permite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crear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cluster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Hosts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sobre</a:t>
            </a:r>
            <a:r>
              <a:rPr dirty="0" sz="2800" spc="-5">
                <a:latin typeface="Calibri"/>
                <a:cs typeface="Calibri"/>
              </a:rPr>
              <a:t> los </a:t>
            </a:r>
            <a:r>
              <a:rPr dirty="0" sz="2800">
                <a:latin typeface="Calibri"/>
                <a:cs typeface="Calibri"/>
              </a:rPr>
              <a:t> que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desplegar </a:t>
            </a:r>
            <a:r>
              <a:rPr dirty="0" sz="2800" spc="-15">
                <a:latin typeface="Calibri"/>
                <a:cs typeface="Calibri"/>
              </a:rPr>
              <a:t>contenedores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con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capacidades </a:t>
            </a:r>
            <a:r>
              <a:rPr dirty="0" sz="2800" spc="-15">
                <a:latin typeface="Calibri"/>
                <a:cs typeface="Calibri"/>
              </a:rPr>
              <a:t>para:</a:t>
            </a:r>
            <a:endParaRPr sz="2800">
              <a:latin typeface="Calibri"/>
              <a:cs typeface="Calibri"/>
            </a:endParaRPr>
          </a:p>
          <a:p>
            <a:pPr marL="355600" marR="5257800" indent="-342900">
              <a:lnSpc>
                <a:spcPts val="3329"/>
              </a:lnSpc>
              <a:spcBef>
                <a:spcPts val="16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Alta 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</a:t>
            </a:r>
            <a:r>
              <a:rPr dirty="0" sz="2800" spc="-5">
                <a:latin typeface="Calibri"/>
                <a:cs typeface="Calibri"/>
              </a:rPr>
              <a:t>i</a:t>
            </a:r>
            <a:r>
              <a:rPr dirty="0" sz="2800">
                <a:latin typeface="Calibri"/>
                <a:cs typeface="Calibri"/>
              </a:rPr>
              <a:t>sp</a:t>
            </a:r>
            <a:r>
              <a:rPr dirty="0" sz="2800" spc="-5">
                <a:latin typeface="Calibri"/>
                <a:cs typeface="Calibri"/>
              </a:rPr>
              <a:t>o</a:t>
            </a:r>
            <a:r>
              <a:rPr dirty="0" sz="2800">
                <a:latin typeface="Calibri"/>
                <a:cs typeface="Calibri"/>
              </a:rPr>
              <a:t>n</a:t>
            </a:r>
            <a:r>
              <a:rPr dirty="0" sz="2800" spc="-5">
                <a:latin typeface="Calibri"/>
                <a:cs typeface="Calibri"/>
              </a:rPr>
              <a:t>i</a:t>
            </a:r>
            <a:r>
              <a:rPr dirty="0" sz="2800">
                <a:latin typeface="Calibri"/>
                <a:cs typeface="Calibri"/>
              </a:rPr>
              <a:t>b</a:t>
            </a:r>
            <a:r>
              <a:rPr dirty="0" sz="2800" spc="-5">
                <a:latin typeface="Calibri"/>
                <a:cs typeface="Calibri"/>
              </a:rPr>
              <a:t>ili</a:t>
            </a:r>
            <a:r>
              <a:rPr dirty="0" sz="2800">
                <a:latin typeface="Calibri"/>
                <a:cs typeface="Calibri"/>
              </a:rPr>
              <a:t>d</a:t>
            </a: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>
                <a:latin typeface="Calibri"/>
                <a:cs typeface="Calibri"/>
              </a:rPr>
              <a:t>d.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Escalado</a:t>
            </a:r>
            <a:endParaRPr sz="2800">
              <a:latin typeface="Calibri"/>
              <a:cs typeface="Calibri"/>
            </a:endParaRPr>
          </a:p>
          <a:p>
            <a:pPr marL="355600" marR="5612765" indent="-3429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Balanceo</a:t>
            </a:r>
            <a:r>
              <a:rPr dirty="0" sz="2800" spc="-8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25">
                <a:latin typeface="Calibri"/>
                <a:cs typeface="Calibri"/>
              </a:rPr>
              <a:t>carga.</a:t>
            </a:r>
            <a:endParaRPr sz="2800">
              <a:latin typeface="Calibri"/>
              <a:cs typeface="Calibri"/>
            </a:endParaRPr>
          </a:p>
          <a:p>
            <a:pPr marL="355600" marR="5154295" indent="-342900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5">
                <a:latin typeface="Calibri"/>
                <a:cs typeface="Calibri"/>
              </a:rPr>
              <a:t>Ac</a:t>
            </a:r>
            <a:r>
              <a:rPr dirty="0" sz="2800" spc="-5">
                <a:latin typeface="Calibri"/>
                <a:cs typeface="Calibri"/>
              </a:rPr>
              <a:t>t</a:t>
            </a:r>
            <a:r>
              <a:rPr dirty="0" sz="2800">
                <a:latin typeface="Calibri"/>
                <a:cs typeface="Calibri"/>
              </a:rPr>
              <a:t>u</a:t>
            </a:r>
            <a:r>
              <a:rPr dirty="0" sz="2800" spc="-10">
                <a:latin typeface="Calibri"/>
                <a:cs typeface="Calibri"/>
              </a:rPr>
              <a:t>ali</a:t>
            </a:r>
            <a:r>
              <a:rPr dirty="0" sz="2800" spc="-55">
                <a:latin typeface="Calibri"/>
                <a:cs typeface="Calibri"/>
              </a:rPr>
              <a:t>z</a:t>
            </a:r>
            <a:r>
              <a:rPr dirty="0" sz="2800" spc="-5">
                <a:latin typeface="Calibri"/>
                <a:cs typeface="Calibri"/>
              </a:rPr>
              <a:t>a</a:t>
            </a:r>
            <a:r>
              <a:rPr dirty="0" sz="2800">
                <a:latin typeface="Calibri"/>
                <a:cs typeface="Calibri"/>
              </a:rPr>
              <a:t>c</a:t>
            </a:r>
            <a:r>
              <a:rPr dirty="0" sz="2800" spc="-5">
                <a:latin typeface="Calibri"/>
                <a:cs typeface="Calibri"/>
              </a:rPr>
              <a:t>io</a:t>
            </a:r>
            <a:r>
              <a:rPr dirty="0" sz="2800">
                <a:latin typeface="Calibri"/>
                <a:cs typeface="Calibri"/>
              </a:rPr>
              <a:t>n</a:t>
            </a:r>
            <a:r>
              <a:rPr dirty="0" sz="2800" spc="-10">
                <a:latin typeface="Calibri"/>
                <a:cs typeface="Calibri"/>
              </a:rPr>
              <a:t>e</a:t>
            </a:r>
            <a:r>
              <a:rPr dirty="0" sz="2800">
                <a:latin typeface="Calibri"/>
                <a:cs typeface="Calibri"/>
              </a:rPr>
              <a:t>s  </a:t>
            </a:r>
            <a:r>
              <a:rPr dirty="0" sz="2800" spc="-15">
                <a:latin typeface="Calibri"/>
                <a:cs typeface="Calibri"/>
              </a:rPr>
              <a:t>progresivas.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441" y="388441"/>
            <a:ext cx="21418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K</a:t>
            </a:r>
            <a:r>
              <a:rPr dirty="0"/>
              <a:t>u</a:t>
            </a:r>
            <a:r>
              <a:rPr dirty="0" spc="-5"/>
              <a:t>be</a:t>
            </a:r>
            <a:r>
              <a:rPr dirty="0" spc="-10"/>
              <a:t>r</a:t>
            </a:r>
            <a:r>
              <a:rPr dirty="0" spc="-5"/>
              <a:t>n</a:t>
            </a:r>
            <a:r>
              <a:rPr dirty="0" spc="-25"/>
              <a:t>e</a:t>
            </a:r>
            <a:r>
              <a:rPr dirty="0" spc="-45"/>
              <a:t>t</a:t>
            </a:r>
            <a:r>
              <a:rPr dirty="0" spc="-5"/>
              <a:t>e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345374"/>
            <a:ext cx="3300095" cy="3464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99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Desarrollado por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Google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liberado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como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código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abierto.</a:t>
            </a:r>
            <a:endParaRPr sz="2400">
              <a:latin typeface="Calibri"/>
              <a:cs typeface="Calibri"/>
            </a:endParaRPr>
          </a:p>
          <a:p>
            <a:pPr algn="just" marL="355600" marR="78740" indent="-342900">
              <a:lnSpc>
                <a:spcPct val="100099"/>
              </a:lnSpc>
              <a:spcBef>
                <a:spcPts val="58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Despliegue, escalado </a:t>
            </a:r>
            <a:r>
              <a:rPr dirty="0" sz="2400">
                <a:latin typeface="Calibri"/>
                <a:cs typeface="Calibri"/>
              </a:rPr>
              <a:t>y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gestión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aplicaciones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containerizadas.</a:t>
            </a:r>
            <a:endParaRPr sz="2400">
              <a:latin typeface="Calibri"/>
              <a:cs typeface="Calibri"/>
            </a:endParaRPr>
          </a:p>
          <a:p>
            <a:pPr marL="355600" marR="336550" indent="-342900">
              <a:lnSpc>
                <a:spcPct val="100099"/>
              </a:lnSpc>
              <a:spcBef>
                <a:spcPts val="5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Curva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aprendizaje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más </a:t>
            </a:r>
            <a:r>
              <a:rPr dirty="0" sz="2400" spc="-10">
                <a:latin typeface="Calibri"/>
                <a:cs typeface="Calibri"/>
              </a:rPr>
              <a:t>elevada pero 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mayor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adopción.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88033" y="1293164"/>
            <a:ext cx="5130800" cy="4267835"/>
            <a:chOff x="3988033" y="1293164"/>
            <a:chExt cx="5130800" cy="42678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8033" y="1333499"/>
              <a:ext cx="5130332" cy="42273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8354" y="1293164"/>
              <a:ext cx="1100442" cy="106742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74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7914" rIns="0" bIns="0" rtlCol="0" vert="horz">
            <a:spAutoFit/>
          </a:bodyPr>
          <a:lstStyle/>
          <a:p>
            <a:pPr marL="117475" marR="5080" indent="45085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Más</a:t>
            </a:r>
            <a:r>
              <a:rPr dirty="0" sz="3200" spc="-15"/>
              <a:t> </a:t>
            </a:r>
            <a:r>
              <a:rPr dirty="0" sz="3200" spc="-5"/>
              <a:t>Allá</a:t>
            </a:r>
            <a:r>
              <a:rPr dirty="0" sz="3200"/>
              <a:t> de</a:t>
            </a:r>
            <a:r>
              <a:rPr dirty="0" sz="3200" spc="-10"/>
              <a:t> </a:t>
            </a:r>
            <a:r>
              <a:rPr dirty="0" sz="3200" spc="-20"/>
              <a:t>Docker:</a:t>
            </a:r>
            <a:r>
              <a:rPr dirty="0" sz="3200"/>
              <a:t> </a:t>
            </a:r>
            <a:r>
              <a:rPr dirty="0" sz="3200" spc="-15"/>
              <a:t>Otras </a:t>
            </a:r>
            <a:r>
              <a:rPr dirty="0" sz="3200" spc="-10"/>
              <a:t> </a:t>
            </a:r>
            <a:r>
              <a:rPr dirty="0" sz="3200" spc="-15"/>
              <a:t>Herramientas</a:t>
            </a:r>
            <a:r>
              <a:rPr dirty="0" sz="3200" spc="-30"/>
              <a:t> </a:t>
            </a:r>
            <a:r>
              <a:rPr dirty="0" sz="3200"/>
              <a:t>de</a:t>
            </a:r>
            <a:r>
              <a:rPr dirty="0" sz="3200" spc="-30"/>
              <a:t> </a:t>
            </a:r>
            <a:r>
              <a:rPr dirty="0" sz="3200" spc="-10"/>
              <a:t>Contenedores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74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115175" cy="381063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355600" marR="5080" indent="-342900">
              <a:lnSpc>
                <a:spcPts val="3329"/>
              </a:lnSpc>
              <a:spcBef>
                <a:spcPts val="2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20">
                <a:latin typeface="Calibri"/>
                <a:cs typeface="Calibri"/>
              </a:rPr>
              <a:t>Docker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se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centra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principalmente</a:t>
            </a:r>
            <a:r>
              <a:rPr dirty="0" sz="2800" spc="-5">
                <a:latin typeface="Calibri"/>
                <a:cs typeface="Calibri"/>
              </a:rPr>
              <a:t> en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entrega</a:t>
            </a:r>
            <a:r>
              <a:rPr dirty="0" sz="2800">
                <a:latin typeface="Calibri"/>
                <a:cs typeface="Calibri"/>
              </a:rPr>
              <a:t> de </a:t>
            </a:r>
            <a:r>
              <a:rPr dirty="0" sz="2800" spc="-6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aplicaciones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(</a:t>
            </a:r>
            <a:r>
              <a:rPr dirty="0" sz="2800" spc="-5" i="1">
                <a:latin typeface="Calibri"/>
                <a:cs typeface="Calibri"/>
              </a:rPr>
              <a:t>application</a:t>
            </a:r>
            <a:r>
              <a:rPr dirty="0" sz="2800" i="1">
                <a:latin typeface="Calibri"/>
                <a:cs typeface="Calibri"/>
              </a:rPr>
              <a:t> </a:t>
            </a:r>
            <a:r>
              <a:rPr dirty="0" sz="2800" spc="-5" i="1">
                <a:latin typeface="Calibri"/>
                <a:cs typeface="Calibri"/>
              </a:rPr>
              <a:t>delivery</a:t>
            </a:r>
            <a:r>
              <a:rPr dirty="0" sz="2800" spc="-5">
                <a:latin typeface="Calibri"/>
                <a:cs typeface="Calibri"/>
              </a:rPr>
              <a:t>).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5">
                <a:latin typeface="Calibri"/>
                <a:cs typeface="Calibri"/>
              </a:rPr>
              <a:t>Otras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alternativas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para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crear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contenedores: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25">
                <a:latin typeface="Calibri"/>
                <a:cs typeface="Calibri"/>
              </a:rPr>
              <a:t>LXC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/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LXD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-25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4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https://linuxcontainers.org/lxd</a:t>
            </a:r>
            <a:endParaRPr sz="24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dirty="0" sz="2000" spc="-5">
                <a:latin typeface="Calibri"/>
                <a:cs typeface="Calibri"/>
              </a:rPr>
              <a:t>“Máquinas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virtuales”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ligeras.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rkt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-15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4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https://coreos.com/rkt</a:t>
            </a:r>
            <a:endParaRPr sz="24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dirty="0" sz="2000" spc="-5">
                <a:latin typeface="Calibri"/>
                <a:cs typeface="Calibri"/>
              </a:rPr>
              <a:t>Modelo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 seguridad </a:t>
            </a:r>
            <a:r>
              <a:rPr dirty="0" sz="2000" spc="-15">
                <a:latin typeface="Calibri"/>
                <a:cs typeface="Calibri"/>
              </a:rPr>
              <a:t>diferente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40">
                <a:latin typeface="Calibri"/>
                <a:cs typeface="Calibri"/>
              </a:rPr>
              <a:t>Docker.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3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>
                <a:latin typeface="Calibri"/>
                <a:cs typeface="Calibri"/>
              </a:rPr>
              <a:t>OpenVZ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-3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4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https://openvz.org</a:t>
            </a:r>
            <a:endParaRPr sz="24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dirty="0" sz="2000" spc="-10">
                <a:latin typeface="Calibri"/>
                <a:cs typeface="Calibri"/>
              </a:rPr>
              <a:t>Pionero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el </a:t>
            </a:r>
            <a:r>
              <a:rPr dirty="0" sz="2000" spc="-5">
                <a:latin typeface="Calibri"/>
                <a:cs typeface="Calibri"/>
              </a:rPr>
              <a:t>mundo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contenedores.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356360" marR="5080" indent="-497840">
              <a:lnSpc>
                <a:spcPct val="100299"/>
              </a:lnSpc>
              <a:spcBef>
                <a:spcPts val="85"/>
              </a:spcBef>
            </a:pPr>
            <a:r>
              <a:rPr dirty="0" spc="-5"/>
              <a:t>Más</a:t>
            </a:r>
            <a:r>
              <a:rPr dirty="0" spc="-25"/>
              <a:t> </a:t>
            </a:r>
            <a:r>
              <a:rPr dirty="0" spc="-5"/>
              <a:t>Allá</a:t>
            </a:r>
            <a:r>
              <a:rPr dirty="0" spc="-20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20"/>
              <a:t>Docker: </a:t>
            </a:r>
            <a:r>
              <a:rPr dirty="0" spc="-800"/>
              <a:t> </a:t>
            </a:r>
            <a:r>
              <a:rPr dirty="0" spc="-5"/>
              <a:t>Microservicios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9262" y="1349566"/>
            <a:ext cx="735330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Microservicios </a:t>
            </a:r>
            <a:r>
              <a:rPr dirty="0" sz="2000">
                <a:latin typeface="Calibri"/>
                <a:cs typeface="Calibri"/>
              </a:rPr>
              <a:t>es </a:t>
            </a:r>
            <a:r>
              <a:rPr dirty="0" sz="2000" spc="-5">
                <a:latin typeface="Calibri"/>
                <a:cs typeface="Calibri"/>
              </a:rPr>
              <a:t>un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patrón</a:t>
            </a:r>
            <a:r>
              <a:rPr dirty="0" sz="2000" spc="-5">
                <a:latin typeface="Calibri"/>
                <a:cs typeface="Calibri"/>
              </a:rPr>
              <a:t> de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arquitectura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software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para 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diseñar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aplicaciones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como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un </a:t>
            </a:r>
            <a:r>
              <a:rPr dirty="0" sz="2000" spc="-10">
                <a:latin typeface="Calibri"/>
                <a:cs typeface="Calibri"/>
              </a:rPr>
              <a:t>conjunto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servicios </a:t>
            </a:r>
            <a:r>
              <a:rPr dirty="0" sz="2000" spc="-5">
                <a:latin typeface="Calibri"/>
                <a:cs typeface="Calibri"/>
              </a:rPr>
              <a:t>desplegables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forma</a:t>
            </a:r>
            <a:r>
              <a:rPr dirty="0" sz="2000" spc="-5">
                <a:latin typeface="Calibri"/>
                <a:cs typeface="Calibri"/>
              </a:rPr>
              <a:t> independiente.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76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522" y="2464105"/>
            <a:ext cx="2759075" cy="3128645"/>
          </a:xfrm>
          <a:custGeom>
            <a:avLst/>
            <a:gdLst/>
            <a:ahLst/>
            <a:cxnLst/>
            <a:rect l="l" t="t" r="r" b="b"/>
            <a:pathLst>
              <a:path w="2759075" h="3128645">
                <a:moveTo>
                  <a:pt x="0" y="0"/>
                </a:moveTo>
                <a:lnTo>
                  <a:pt x="2758590" y="0"/>
                </a:lnTo>
                <a:lnTo>
                  <a:pt x="2758590" y="3128208"/>
                </a:lnTo>
                <a:lnTo>
                  <a:pt x="0" y="31282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F81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76722" y="2476784"/>
            <a:ext cx="2345055" cy="3073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2265" marR="5080" indent="-342265">
              <a:lnSpc>
                <a:spcPct val="101000"/>
              </a:lnSpc>
              <a:spcBef>
                <a:spcPts val="95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dirty="0" sz="1650" spc="5">
                <a:latin typeface="Calibri"/>
                <a:cs typeface="Calibri"/>
              </a:rPr>
              <a:t>Servicios</a:t>
            </a:r>
            <a:r>
              <a:rPr dirty="0" sz="1650" spc="-25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con</a:t>
            </a:r>
            <a:r>
              <a:rPr dirty="0" sz="1650" spc="-20">
                <a:latin typeface="Calibri"/>
                <a:cs typeface="Calibri"/>
              </a:rPr>
              <a:t> </a:t>
            </a:r>
            <a:r>
              <a:rPr dirty="0" sz="1650" spc="5">
                <a:latin typeface="Calibri"/>
                <a:cs typeface="Calibri"/>
              </a:rPr>
              <a:t>una</a:t>
            </a:r>
            <a:r>
              <a:rPr dirty="0" sz="1650" spc="-25">
                <a:latin typeface="Calibri"/>
                <a:cs typeface="Calibri"/>
              </a:rPr>
              <a:t> </a:t>
            </a:r>
            <a:r>
              <a:rPr dirty="0" sz="1650">
                <a:latin typeface="Calibri"/>
                <a:cs typeface="Calibri"/>
              </a:rPr>
              <a:t>única </a:t>
            </a:r>
            <a:r>
              <a:rPr dirty="0" sz="1650" spc="-355">
                <a:latin typeface="Calibri"/>
                <a:cs typeface="Calibri"/>
              </a:rPr>
              <a:t> </a:t>
            </a:r>
            <a:r>
              <a:rPr dirty="0" sz="1650">
                <a:latin typeface="Calibri"/>
                <a:cs typeface="Calibri"/>
              </a:rPr>
              <a:t>función</a:t>
            </a:r>
            <a:endParaRPr sz="1650">
              <a:latin typeface="Calibri"/>
              <a:cs typeface="Calibri"/>
            </a:endParaRPr>
          </a:p>
          <a:p>
            <a:pPr marL="342265" marR="595630" indent="-342265">
              <a:lnSpc>
                <a:spcPct val="101000"/>
              </a:lnSpc>
              <a:spcBef>
                <a:spcPts val="40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dirty="0" sz="1650" spc="-30">
                <a:latin typeface="Calibri"/>
                <a:cs typeface="Calibri"/>
              </a:rPr>
              <a:t>R</a:t>
            </a:r>
            <a:r>
              <a:rPr dirty="0" sz="1650">
                <a:latin typeface="Calibri"/>
                <a:cs typeface="Calibri"/>
              </a:rPr>
              <a:t>espons</a:t>
            </a:r>
            <a:r>
              <a:rPr dirty="0" sz="1650" spc="5">
                <a:latin typeface="Calibri"/>
                <a:cs typeface="Calibri"/>
              </a:rPr>
              <a:t>a</a:t>
            </a:r>
            <a:r>
              <a:rPr dirty="0" sz="1650">
                <a:latin typeface="Calibri"/>
                <a:cs typeface="Calibri"/>
              </a:rPr>
              <a:t>b</a:t>
            </a:r>
            <a:r>
              <a:rPr dirty="0" sz="1650" spc="5">
                <a:latin typeface="Calibri"/>
                <a:cs typeface="Calibri"/>
              </a:rPr>
              <a:t>ili</a:t>
            </a:r>
            <a:r>
              <a:rPr dirty="0" sz="1650">
                <a:latin typeface="Calibri"/>
                <a:cs typeface="Calibri"/>
              </a:rPr>
              <a:t>d</a:t>
            </a:r>
            <a:r>
              <a:rPr dirty="0" sz="1650" spc="5">
                <a:latin typeface="Calibri"/>
                <a:cs typeface="Calibri"/>
              </a:rPr>
              <a:t>ad  </a:t>
            </a:r>
            <a:r>
              <a:rPr dirty="0" sz="1650" spc="-5">
                <a:latin typeface="Calibri"/>
                <a:cs typeface="Calibri"/>
              </a:rPr>
              <a:t>descentralizada</a:t>
            </a:r>
            <a:endParaRPr sz="1650">
              <a:latin typeface="Calibri"/>
              <a:cs typeface="Calibri"/>
            </a:endParaRPr>
          </a:p>
          <a:p>
            <a:pPr marL="342265" marR="267335" indent="-342265">
              <a:lnSpc>
                <a:spcPct val="101000"/>
              </a:lnSpc>
              <a:spcBef>
                <a:spcPts val="40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dirty="0" sz="1650" spc="5">
                <a:latin typeface="Calibri"/>
                <a:cs typeface="Calibri"/>
              </a:rPr>
              <a:t>Múltiples </a:t>
            </a:r>
            <a:r>
              <a:rPr dirty="0" sz="1650">
                <a:latin typeface="Calibri"/>
                <a:cs typeface="Calibri"/>
              </a:rPr>
              <a:t>lenguajes, </a:t>
            </a:r>
            <a:r>
              <a:rPr dirty="0" sz="1650" spc="-365">
                <a:latin typeface="Calibri"/>
                <a:cs typeface="Calibri"/>
              </a:rPr>
              <a:t> </a:t>
            </a:r>
            <a:r>
              <a:rPr dirty="0" sz="1650">
                <a:latin typeface="Calibri"/>
                <a:cs typeface="Calibri"/>
              </a:rPr>
              <a:t>librerías,</a:t>
            </a:r>
            <a:r>
              <a:rPr dirty="0" sz="1650" spc="-15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etc.</a:t>
            </a:r>
            <a:endParaRPr sz="1650">
              <a:latin typeface="Calibri"/>
              <a:cs typeface="Calibri"/>
            </a:endParaRPr>
          </a:p>
          <a:p>
            <a:pPr marL="342265" indent="-342265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dirty="0" sz="1650" spc="-5">
                <a:latin typeface="Calibri"/>
                <a:cs typeface="Calibri"/>
              </a:rPr>
              <a:t>REST</a:t>
            </a:r>
            <a:r>
              <a:rPr dirty="0" sz="1650" spc="-20">
                <a:latin typeface="Calibri"/>
                <a:cs typeface="Calibri"/>
              </a:rPr>
              <a:t> </a:t>
            </a:r>
            <a:r>
              <a:rPr dirty="0" sz="1650" spc="5">
                <a:latin typeface="Calibri"/>
                <a:cs typeface="Calibri"/>
              </a:rPr>
              <a:t>API</a:t>
            </a:r>
            <a:r>
              <a:rPr dirty="0" sz="1650" spc="-10">
                <a:latin typeface="Calibri"/>
                <a:cs typeface="Calibri"/>
              </a:rPr>
              <a:t> </a:t>
            </a:r>
            <a:r>
              <a:rPr dirty="0" sz="1650" spc="5">
                <a:latin typeface="Calibri"/>
                <a:cs typeface="Calibri"/>
              </a:rPr>
              <a:t>+</a:t>
            </a:r>
            <a:r>
              <a:rPr dirty="0" sz="1650" spc="-20">
                <a:latin typeface="Calibri"/>
                <a:cs typeface="Calibri"/>
              </a:rPr>
              <a:t> </a:t>
            </a:r>
            <a:r>
              <a:rPr dirty="0" sz="1650" spc="10">
                <a:latin typeface="Calibri"/>
                <a:cs typeface="Calibri"/>
              </a:rPr>
              <a:t>HTTP</a:t>
            </a:r>
            <a:endParaRPr sz="1650">
              <a:latin typeface="Calibri"/>
              <a:cs typeface="Calibri"/>
            </a:endParaRPr>
          </a:p>
          <a:p>
            <a:pPr marL="342265" indent="-342265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dirty="0" sz="1650" spc="-5">
                <a:latin typeface="Calibri"/>
                <a:cs typeface="Calibri"/>
              </a:rPr>
              <a:t>Stateless</a:t>
            </a:r>
            <a:r>
              <a:rPr dirty="0" sz="1650" spc="-20">
                <a:latin typeface="Calibri"/>
                <a:cs typeface="Calibri"/>
              </a:rPr>
              <a:t> </a:t>
            </a:r>
            <a:r>
              <a:rPr dirty="0" sz="1650">
                <a:latin typeface="Calibri"/>
                <a:cs typeface="Calibri"/>
              </a:rPr>
              <a:t>vs</a:t>
            </a:r>
            <a:r>
              <a:rPr dirty="0" sz="1650" spc="-15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Stateful</a:t>
            </a:r>
            <a:endParaRPr sz="1650">
              <a:latin typeface="Calibri"/>
              <a:cs typeface="Calibri"/>
            </a:endParaRPr>
          </a:p>
          <a:p>
            <a:pPr marL="342265" marR="316230" indent="-342265">
              <a:lnSpc>
                <a:spcPct val="101000"/>
              </a:lnSpc>
              <a:spcBef>
                <a:spcPts val="400"/>
              </a:spcBef>
              <a:buFont typeface="Arial MT"/>
              <a:buChar char="•"/>
              <a:tabLst>
                <a:tab pos="342265" algn="l"/>
                <a:tab pos="342900" algn="l"/>
              </a:tabLst>
            </a:pPr>
            <a:r>
              <a:rPr dirty="0" sz="1650">
                <a:latin typeface="Calibri"/>
                <a:cs typeface="Calibri"/>
              </a:rPr>
              <a:t>Actualizaciones </a:t>
            </a:r>
            <a:r>
              <a:rPr dirty="0" sz="1650" spc="5">
                <a:latin typeface="Calibri"/>
                <a:cs typeface="Calibri"/>
              </a:rPr>
              <a:t> </a:t>
            </a:r>
            <a:r>
              <a:rPr dirty="0" sz="1650">
                <a:latin typeface="Calibri"/>
                <a:cs typeface="Calibri"/>
              </a:rPr>
              <a:t>independientes</a:t>
            </a:r>
            <a:r>
              <a:rPr dirty="0" sz="1650" spc="-55">
                <a:latin typeface="Calibri"/>
                <a:cs typeface="Calibri"/>
              </a:rPr>
              <a:t> </a:t>
            </a:r>
            <a:r>
              <a:rPr dirty="0" sz="1650">
                <a:latin typeface="Calibri"/>
                <a:cs typeface="Calibri"/>
              </a:rPr>
              <a:t>por </a:t>
            </a:r>
            <a:r>
              <a:rPr dirty="0" sz="1650" spc="-360">
                <a:latin typeface="Calibri"/>
                <a:cs typeface="Calibri"/>
              </a:rPr>
              <a:t> </a:t>
            </a:r>
            <a:r>
              <a:rPr dirty="0" sz="1650">
                <a:latin typeface="Calibri"/>
                <a:cs typeface="Calibri"/>
              </a:rPr>
              <a:t>servicio.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03518" y="5339116"/>
            <a:ext cx="461264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sng" sz="130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2"/>
              </a:rPr>
              <a:t>http://martinfowler.com/articles/microservices/images/sketch.png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4392" y="2351548"/>
            <a:ext cx="4937607" cy="302065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4580" y="3992322"/>
            <a:ext cx="1857930" cy="16835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050925" marR="5080" indent="-192405">
              <a:lnSpc>
                <a:spcPct val="100299"/>
              </a:lnSpc>
              <a:spcBef>
                <a:spcPts val="85"/>
              </a:spcBef>
            </a:pPr>
            <a:r>
              <a:rPr dirty="0" spc="-5"/>
              <a:t>Más</a:t>
            </a:r>
            <a:r>
              <a:rPr dirty="0" spc="-25"/>
              <a:t> </a:t>
            </a:r>
            <a:r>
              <a:rPr dirty="0" spc="-5"/>
              <a:t>Allá</a:t>
            </a:r>
            <a:r>
              <a:rPr dirty="0" spc="-20"/>
              <a:t> </a:t>
            </a:r>
            <a:r>
              <a:rPr dirty="0" spc="-5"/>
              <a:t>de</a:t>
            </a:r>
            <a:r>
              <a:rPr dirty="0" spc="-30"/>
              <a:t> </a:t>
            </a:r>
            <a:r>
              <a:rPr dirty="0" spc="-20"/>
              <a:t>Docker: </a:t>
            </a:r>
            <a:r>
              <a:rPr dirty="0" spc="-800"/>
              <a:t> </a:t>
            </a:r>
            <a:r>
              <a:rPr dirty="0" spc="-5"/>
              <a:t>Microservicios</a:t>
            </a:r>
            <a:r>
              <a:rPr dirty="0" spc="-30"/>
              <a:t> </a:t>
            </a:r>
            <a:r>
              <a:rPr dirty="0" spc="-5"/>
              <a:t>(II)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699" y="3200862"/>
            <a:ext cx="4333077" cy="2433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3039" y="1204696"/>
            <a:ext cx="8573135" cy="261239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300" spc="5">
                <a:latin typeface="Calibri"/>
                <a:cs typeface="Calibri"/>
              </a:rPr>
              <a:t>Las </a:t>
            </a:r>
            <a:r>
              <a:rPr dirty="0" sz="2300">
                <a:latin typeface="Calibri"/>
                <a:cs typeface="Calibri"/>
              </a:rPr>
              <a:t>arquitecturas</a:t>
            </a:r>
            <a:r>
              <a:rPr dirty="0" sz="2300" spc="10">
                <a:latin typeface="Calibri"/>
                <a:cs typeface="Calibri"/>
              </a:rPr>
              <a:t> </a:t>
            </a:r>
            <a:r>
              <a:rPr dirty="0" sz="2300" spc="5">
                <a:latin typeface="Calibri"/>
                <a:cs typeface="Calibri"/>
              </a:rPr>
              <a:t>basadas</a:t>
            </a:r>
            <a:r>
              <a:rPr dirty="0" sz="2300" spc="10">
                <a:latin typeface="Calibri"/>
                <a:cs typeface="Calibri"/>
              </a:rPr>
              <a:t> </a:t>
            </a:r>
            <a:r>
              <a:rPr dirty="0" sz="2300" spc="15">
                <a:latin typeface="Calibri"/>
                <a:cs typeface="Calibri"/>
              </a:rPr>
              <a:t>en</a:t>
            </a:r>
            <a:r>
              <a:rPr dirty="0" sz="2300" spc="5">
                <a:latin typeface="Calibri"/>
                <a:cs typeface="Calibri"/>
              </a:rPr>
              <a:t> </a:t>
            </a:r>
            <a:r>
              <a:rPr dirty="0" sz="2300" spc="10">
                <a:latin typeface="Calibri"/>
                <a:cs typeface="Calibri"/>
              </a:rPr>
              <a:t>microservicios</a:t>
            </a:r>
            <a:r>
              <a:rPr dirty="0" sz="2300" spc="5">
                <a:latin typeface="Calibri"/>
                <a:cs typeface="Calibri"/>
              </a:rPr>
              <a:t> </a:t>
            </a:r>
            <a:r>
              <a:rPr dirty="0" sz="2300" spc="10">
                <a:latin typeface="Calibri"/>
                <a:cs typeface="Calibri"/>
              </a:rPr>
              <a:t>suelen</a:t>
            </a:r>
            <a:r>
              <a:rPr dirty="0" sz="2300" spc="5">
                <a:latin typeface="Calibri"/>
                <a:cs typeface="Calibri"/>
              </a:rPr>
              <a:t> utilizar:</a:t>
            </a:r>
            <a:endParaRPr sz="23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0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Calibri"/>
                <a:cs typeface="Calibri"/>
              </a:rPr>
              <a:t>Contenedores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para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encapsular</a:t>
            </a:r>
            <a:r>
              <a:rPr dirty="0" sz="2000">
                <a:latin typeface="Calibri"/>
                <a:cs typeface="Calibri"/>
              </a:rPr>
              <a:t> las </a:t>
            </a:r>
            <a:r>
              <a:rPr dirty="0" sz="2000" spc="-5">
                <a:latin typeface="Calibri"/>
                <a:cs typeface="Calibri"/>
              </a:rPr>
              <a:t>dependencias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Calibri"/>
                <a:cs typeface="Calibri"/>
              </a:rPr>
              <a:t>Estrategias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CI/CD </a:t>
            </a:r>
            <a:r>
              <a:rPr dirty="0" sz="2000" spc="-15">
                <a:latin typeface="Calibri"/>
                <a:cs typeface="Calibri"/>
              </a:rPr>
              <a:t>para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hacer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actualizaciones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frecuentes.</a:t>
            </a:r>
            <a:endParaRPr sz="2000">
              <a:latin typeface="Calibri"/>
              <a:cs typeface="Calibri"/>
            </a:endParaRPr>
          </a:p>
          <a:p>
            <a:pPr lvl="2" marL="5255260" marR="5080" indent="-342900">
              <a:lnSpc>
                <a:spcPct val="100000"/>
              </a:lnSpc>
              <a:spcBef>
                <a:spcPts val="1614"/>
              </a:spcBef>
              <a:buFont typeface="Arial MT"/>
              <a:buChar char="•"/>
              <a:tabLst>
                <a:tab pos="5254625" algn="l"/>
                <a:tab pos="5255260" algn="l"/>
              </a:tabLst>
            </a:pPr>
            <a:r>
              <a:rPr dirty="0" sz="2000" spc="-5">
                <a:latin typeface="Calibri"/>
                <a:cs typeface="Calibri"/>
              </a:rPr>
              <a:t>Aplicación como un </a:t>
            </a:r>
            <a:r>
              <a:rPr dirty="0" sz="2000" spc="-10">
                <a:latin typeface="Calibri"/>
                <a:cs typeface="Calibri"/>
              </a:rPr>
              <a:t>conjunto </a:t>
            </a:r>
            <a:r>
              <a:rPr dirty="0" sz="2000" spc="-5">
                <a:latin typeface="Calibri"/>
                <a:cs typeface="Calibri"/>
              </a:rPr>
              <a:t>de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contenedores </a:t>
            </a:r>
            <a:r>
              <a:rPr dirty="0" sz="2000" spc="-5">
                <a:latin typeface="Calibri"/>
                <a:cs typeface="Calibri"/>
              </a:rPr>
              <a:t>que ejecutan los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microservicios </a:t>
            </a:r>
            <a:r>
              <a:rPr dirty="0" sz="2000">
                <a:latin typeface="Calibri"/>
                <a:cs typeface="Calibri"/>
              </a:rPr>
              <a:t>y </a:t>
            </a:r>
            <a:r>
              <a:rPr dirty="0" sz="2000" spc="-5">
                <a:latin typeface="Calibri"/>
                <a:cs typeface="Calibri"/>
              </a:rPr>
              <a:t>pueden </a:t>
            </a:r>
            <a:r>
              <a:rPr dirty="0" sz="2000">
                <a:latin typeface="Calibri"/>
                <a:cs typeface="Calibri"/>
              </a:rPr>
              <a:t>ser 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escalados 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actualizados.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77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967" y="114120"/>
            <a:ext cx="5419725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 indent="214629">
              <a:lnSpc>
                <a:spcPct val="100299"/>
              </a:lnSpc>
              <a:spcBef>
                <a:spcPts val="85"/>
              </a:spcBef>
            </a:pPr>
            <a:r>
              <a:rPr dirty="0" spc="-5"/>
              <a:t>Más Allá de </a:t>
            </a:r>
            <a:r>
              <a:rPr dirty="0" spc="-20"/>
              <a:t>Docker: PaaS </a:t>
            </a:r>
            <a:r>
              <a:rPr dirty="0"/>
              <a:t>y </a:t>
            </a:r>
            <a:r>
              <a:rPr dirty="0" spc="5"/>
              <a:t> </a:t>
            </a:r>
            <a:r>
              <a:rPr dirty="0" spc="-10"/>
              <a:t>Gestión</a:t>
            </a:r>
            <a:r>
              <a:rPr dirty="0" spc="-35"/>
              <a:t> </a:t>
            </a:r>
            <a:r>
              <a:rPr dirty="0" spc="-5"/>
              <a:t>de</a:t>
            </a:r>
            <a:r>
              <a:rPr dirty="0" spc="-20"/>
              <a:t> </a:t>
            </a:r>
            <a:r>
              <a:rPr dirty="0" spc="-5"/>
              <a:t>Microservicios</a:t>
            </a:r>
            <a:r>
              <a:rPr dirty="0" spc="-20"/>
              <a:t> </a:t>
            </a:r>
            <a:r>
              <a:rPr dirty="0" spc="-5"/>
              <a:t>(II)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77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260449"/>
            <a:ext cx="8016875" cy="361315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OpenShift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-</a:t>
            </a:r>
            <a:r>
              <a:rPr dirty="0" sz="2800" spc="1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8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heavy" sz="28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2"/>
              </a:rPr>
              <a:t>www.openshift.com/</a:t>
            </a:r>
            <a:endParaRPr sz="2800">
              <a:latin typeface="Calibri"/>
              <a:cs typeface="Calibri"/>
            </a:endParaRPr>
          </a:p>
          <a:p>
            <a:pPr lvl="1" marL="755650" marR="389255" indent="-285750">
              <a:lnSpc>
                <a:spcPct val="100699"/>
              </a:lnSpc>
              <a:spcBef>
                <a:spcPts val="55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5">
                <a:latin typeface="Calibri"/>
                <a:cs typeface="Calibri"/>
              </a:rPr>
              <a:t>Despliegue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10">
                <a:latin typeface="Calibri"/>
                <a:cs typeface="Calibri"/>
              </a:rPr>
              <a:t>arquitecturas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">
                <a:latin typeface="Calibri"/>
                <a:cs typeface="Calibri"/>
              </a:rPr>
              <a:t>aplicaciones basadas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contenedores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sobre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Kubernetes.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35">
                <a:latin typeface="Calibri"/>
                <a:cs typeface="Calibri"/>
              </a:rPr>
              <a:t>VAMP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-</a:t>
            </a:r>
            <a:r>
              <a:rPr dirty="0" sz="2800" spc="-15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8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3"/>
              </a:rPr>
              <a:t>http://vamp.io/</a:t>
            </a:r>
            <a:endParaRPr sz="2800">
              <a:latin typeface="Calibri"/>
              <a:cs typeface="Calibri"/>
            </a:endParaRPr>
          </a:p>
          <a:p>
            <a:pPr lvl="1" marL="755650" marR="5080" indent="-285750">
              <a:lnSpc>
                <a:spcPts val="2870"/>
              </a:lnSpc>
              <a:spcBef>
                <a:spcPts val="710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0">
                <a:latin typeface="Calibri"/>
                <a:cs typeface="Calibri"/>
              </a:rPr>
              <a:t>Autoescalado </a:t>
            </a:r>
            <a:r>
              <a:rPr dirty="0" sz="2400">
                <a:latin typeface="Calibri"/>
                <a:cs typeface="Calibri"/>
              </a:rPr>
              <a:t>y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5" i="1">
                <a:latin typeface="Calibri"/>
                <a:cs typeface="Calibri"/>
              </a:rPr>
              <a:t>canary </a:t>
            </a:r>
            <a:r>
              <a:rPr dirty="0" sz="2400" i="1">
                <a:latin typeface="Calibri"/>
                <a:cs typeface="Calibri"/>
              </a:rPr>
              <a:t>releasing </a:t>
            </a:r>
            <a:r>
              <a:rPr dirty="0" sz="2400" spc="-15">
                <a:latin typeface="Calibri"/>
                <a:cs typeface="Calibri"/>
              </a:rPr>
              <a:t>para</a:t>
            </a:r>
            <a:r>
              <a:rPr dirty="0" sz="2400" spc="-5">
                <a:latin typeface="Calibri"/>
                <a:cs typeface="Calibri"/>
              </a:rPr>
              <a:t> aplicaciones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basadas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microservicios.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>
                <a:latin typeface="Calibri"/>
                <a:cs typeface="Calibri"/>
              </a:rPr>
              <a:t>MANTL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-</a:t>
            </a:r>
            <a:r>
              <a:rPr dirty="0" sz="2800" spc="-1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heavy" sz="28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4"/>
              </a:rPr>
              <a:t>http://mantl.io/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0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400" spc="-15">
                <a:latin typeface="Calibri"/>
                <a:cs typeface="Calibri"/>
              </a:rPr>
              <a:t>Infraestructura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para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despliegue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microservicios.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5100" y="142175"/>
            <a:ext cx="4815205" cy="108839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 marL="12065" marR="5080" indent="-1270">
              <a:lnSpc>
                <a:spcPct val="100800"/>
              </a:lnSpc>
              <a:spcBef>
                <a:spcPts val="110"/>
              </a:spcBef>
            </a:pPr>
            <a:r>
              <a:rPr dirty="0" sz="2300" spc="10"/>
              <a:t>Ejemplo de </a:t>
            </a:r>
            <a:r>
              <a:rPr dirty="0" sz="2300" spc="-5"/>
              <a:t>Plataforma </a:t>
            </a:r>
            <a:r>
              <a:rPr dirty="0" sz="2300" spc="10"/>
              <a:t>de </a:t>
            </a:r>
            <a:r>
              <a:rPr dirty="0" sz="2300" spc="5"/>
              <a:t>Gestión </a:t>
            </a:r>
            <a:r>
              <a:rPr dirty="0" sz="2300" spc="10"/>
              <a:t>de </a:t>
            </a:r>
            <a:r>
              <a:rPr dirty="0" sz="2300" spc="15"/>
              <a:t> </a:t>
            </a:r>
            <a:r>
              <a:rPr dirty="0" sz="2300" spc="5"/>
              <a:t>Aplicaciones </a:t>
            </a:r>
            <a:r>
              <a:rPr dirty="0" sz="2300" spc="10"/>
              <a:t>Basadas </a:t>
            </a:r>
            <a:r>
              <a:rPr dirty="0" sz="2300" spc="15"/>
              <a:t>en </a:t>
            </a:r>
            <a:r>
              <a:rPr dirty="0" sz="2300" spc="10"/>
              <a:t>Microservicios: </a:t>
            </a:r>
            <a:r>
              <a:rPr dirty="0" sz="2300" spc="-505"/>
              <a:t> </a:t>
            </a:r>
            <a:r>
              <a:rPr dirty="0" sz="2300" spc="15"/>
              <a:t>MANTL</a:t>
            </a:r>
            <a:endParaRPr sz="2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418423"/>
            <a:ext cx="7456070" cy="418280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77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5359" y="4074428"/>
            <a:ext cx="4605020" cy="1640839"/>
            <a:chOff x="2295359" y="4074428"/>
            <a:chExt cx="4605020" cy="164083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7700" y="4936066"/>
              <a:ext cx="1172633" cy="77893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8496" y="4964441"/>
              <a:ext cx="1068929" cy="6698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8429" y="5510659"/>
              <a:ext cx="37205" cy="372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9120" y="5506423"/>
              <a:ext cx="124870" cy="1376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78496" y="4964440"/>
              <a:ext cx="1069340" cy="680085"/>
            </a:xfrm>
            <a:custGeom>
              <a:avLst/>
              <a:gdLst/>
              <a:ahLst/>
              <a:cxnLst/>
              <a:rect l="l" t="t" r="r" b="b"/>
              <a:pathLst>
                <a:path w="1069340" h="680085">
                  <a:moveTo>
                    <a:pt x="96461" y="220432"/>
                  </a:moveTo>
                  <a:lnTo>
                    <a:pt x="97783" y="174832"/>
                  </a:lnTo>
                  <a:lnTo>
                    <a:pt x="115097" y="133354"/>
                  </a:lnTo>
                  <a:lnTo>
                    <a:pt x="146049" y="98637"/>
                  </a:lnTo>
                  <a:lnTo>
                    <a:pt x="188284" y="73325"/>
                  </a:lnTo>
                  <a:lnTo>
                    <a:pt x="239446" y="60059"/>
                  </a:lnTo>
                  <a:lnTo>
                    <a:pt x="267245" y="58830"/>
                  </a:lnTo>
                  <a:lnTo>
                    <a:pt x="294713" y="61526"/>
                  </a:lnTo>
                  <a:lnTo>
                    <a:pt x="321282" y="68049"/>
                  </a:lnTo>
                  <a:lnTo>
                    <a:pt x="346389" y="78303"/>
                  </a:lnTo>
                  <a:lnTo>
                    <a:pt x="379628" y="43729"/>
                  </a:lnTo>
                  <a:lnTo>
                    <a:pt x="424260" y="23430"/>
                  </a:lnTo>
                  <a:lnTo>
                    <a:pt x="474547" y="18907"/>
                  </a:lnTo>
                  <a:lnTo>
                    <a:pt x="524751" y="31659"/>
                  </a:lnTo>
                  <a:lnTo>
                    <a:pt x="533010" y="35740"/>
                  </a:lnTo>
                  <a:lnTo>
                    <a:pt x="540891" y="40314"/>
                  </a:lnTo>
                  <a:lnTo>
                    <a:pt x="548366" y="45361"/>
                  </a:lnTo>
                  <a:lnTo>
                    <a:pt x="555403" y="50864"/>
                  </a:lnTo>
                  <a:lnTo>
                    <a:pt x="581753" y="21995"/>
                  </a:lnTo>
                  <a:lnTo>
                    <a:pt x="617774" y="4597"/>
                  </a:lnTo>
                  <a:lnTo>
                    <a:pt x="658809" y="0"/>
                  </a:lnTo>
                  <a:lnTo>
                    <a:pt x="700200" y="9532"/>
                  </a:lnTo>
                  <a:lnTo>
                    <a:pt x="710906" y="14764"/>
                  </a:lnTo>
                  <a:lnTo>
                    <a:pt x="720813" y="20982"/>
                  </a:lnTo>
                  <a:lnTo>
                    <a:pt x="729827" y="28122"/>
                  </a:lnTo>
                  <a:lnTo>
                    <a:pt x="737855" y="36118"/>
                  </a:lnTo>
                  <a:lnTo>
                    <a:pt x="775291" y="10955"/>
                  </a:lnTo>
                  <a:lnTo>
                    <a:pt x="819619" y="332"/>
                  </a:lnTo>
                  <a:lnTo>
                    <a:pt x="865393" y="4630"/>
                  </a:lnTo>
                  <a:lnTo>
                    <a:pt x="907166" y="24234"/>
                  </a:lnTo>
                  <a:lnTo>
                    <a:pt x="921780" y="36777"/>
                  </a:lnTo>
                  <a:lnTo>
                    <a:pt x="933564" y="51163"/>
                  </a:lnTo>
                  <a:lnTo>
                    <a:pt x="942286" y="67051"/>
                  </a:lnTo>
                  <a:lnTo>
                    <a:pt x="947716" y="84101"/>
                  </a:lnTo>
                  <a:lnTo>
                    <a:pt x="994531" y="104180"/>
                  </a:lnTo>
                  <a:lnTo>
                    <a:pt x="1027558" y="136911"/>
                  </a:lnTo>
                  <a:lnTo>
                    <a:pt x="1043817" y="177840"/>
                  </a:lnTo>
                  <a:lnTo>
                    <a:pt x="1040330" y="222514"/>
                  </a:lnTo>
                  <a:lnTo>
                    <a:pt x="1038721" y="227565"/>
                  </a:lnTo>
                  <a:lnTo>
                    <a:pt x="1036702" y="232514"/>
                  </a:lnTo>
                  <a:lnTo>
                    <a:pt x="1034289" y="237325"/>
                  </a:lnTo>
                  <a:lnTo>
                    <a:pt x="1059776" y="277594"/>
                  </a:lnTo>
                  <a:lnTo>
                    <a:pt x="1068929" y="321072"/>
                  </a:lnTo>
                  <a:lnTo>
                    <a:pt x="1062257" y="364458"/>
                  </a:lnTo>
                  <a:lnTo>
                    <a:pt x="1040267" y="404451"/>
                  </a:lnTo>
                  <a:lnTo>
                    <a:pt x="1003466" y="437749"/>
                  </a:lnTo>
                  <a:lnTo>
                    <a:pt x="966418" y="456127"/>
                  </a:lnTo>
                  <a:lnTo>
                    <a:pt x="925117" y="465887"/>
                  </a:lnTo>
                  <a:lnTo>
                    <a:pt x="917460" y="504385"/>
                  </a:lnTo>
                  <a:lnTo>
                    <a:pt x="896834" y="537724"/>
                  </a:lnTo>
                  <a:lnTo>
                    <a:pt x="865614" y="563912"/>
                  </a:lnTo>
                  <a:lnTo>
                    <a:pt x="826176" y="580957"/>
                  </a:lnTo>
                  <a:lnTo>
                    <a:pt x="780895" y="586865"/>
                  </a:lnTo>
                  <a:lnTo>
                    <a:pt x="761247" y="585574"/>
                  </a:lnTo>
                  <a:lnTo>
                    <a:pt x="742082" y="582016"/>
                  </a:lnTo>
                  <a:lnTo>
                    <a:pt x="723668" y="576257"/>
                  </a:lnTo>
                  <a:lnTo>
                    <a:pt x="706273" y="568364"/>
                  </a:lnTo>
                  <a:lnTo>
                    <a:pt x="682829" y="609470"/>
                  </a:lnTo>
                  <a:lnTo>
                    <a:pt x="646855" y="641126"/>
                  </a:lnTo>
                  <a:lnTo>
                    <a:pt x="601781" y="661762"/>
                  </a:lnTo>
                  <a:lnTo>
                    <a:pt x="551036" y="669808"/>
                  </a:lnTo>
                  <a:lnTo>
                    <a:pt x="498050" y="663694"/>
                  </a:lnTo>
                  <a:lnTo>
                    <a:pt x="471333" y="654559"/>
                  </a:lnTo>
                  <a:lnTo>
                    <a:pt x="447013" y="641742"/>
                  </a:lnTo>
                  <a:lnTo>
                    <a:pt x="425602" y="625567"/>
                  </a:lnTo>
                  <a:lnTo>
                    <a:pt x="407611" y="606359"/>
                  </a:lnTo>
                  <a:lnTo>
                    <a:pt x="360594" y="623741"/>
                  </a:lnTo>
                  <a:lnTo>
                    <a:pt x="311585" y="629735"/>
                  </a:lnTo>
                  <a:lnTo>
                    <a:pt x="263084" y="624873"/>
                  </a:lnTo>
                  <a:lnTo>
                    <a:pt x="217586" y="609689"/>
                  </a:lnTo>
                  <a:lnTo>
                    <a:pt x="177590" y="584715"/>
                  </a:lnTo>
                  <a:lnTo>
                    <a:pt x="145594" y="550483"/>
                  </a:lnTo>
                  <a:lnTo>
                    <a:pt x="143575" y="547540"/>
                  </a:lnTo>
                  <a:lnTo>
                    <a:pt x="100900" y="544542"/>
                  </a:lnTo>
                  <a:lnTo>
                    <a:pt x="64163" y="528414"/>
                  </a:lnTo>
                  <a:lnTo>
                    <a:pt x="37215" y="501742"/>
                  </a:lnTo>
                  <a:lnTo>
                    <a:pt x="23905" y="467115"/>
                  </a:lnTo>
                  <a:lnTo>
                    <a:pt x="23727" y="447104"/>
                  </a:lnTo>
                  <a:lnTo>
                    <a:pt x="28569" y="427755"/>
                  </a:lnTo>
                  <a:lnTo>
                    <a:pt x="38172" y="409739"/>
                  </a:lnTo>
                  <a:lnTo>
                    <a:pt x="52277" y="393725"/>
                  </a:lnTo>
                  <a:lnTo>
                    <a:pt x="20449" y="369346"/>
                  </a:lnTo>
                  <a:lnTo>
                    <a:pt x="2611" y="337498"/>
                  </a:lnTo>
                  <a:lnTo>
                    <a:pt x="0" y="302237"/>
                  </a:lnTo>
                  <a:lnTo>
                    <a:pt x="13851" y="267621"/>
                  </a:lnTo>
                  <a:lnTo>
                    <a:pt x="29128" y="250307"/>
                  </a:lnTo>
                  <a:lnTo>
                    <a:pt x="48422" y="236696"/>
                  </a:lnTo>
                  <a:lnTo>
                    <a:pt x="70858" y="227272"/>
                  </a:lnTo>
                  <a:lnTo>
                    <a:pt x="95561" y="222518"/>
                  </a:lnTo>
                  <a:lnTo>
                    <a:pt x="96461" y="220432"/>
                  </a:lnTo>
                  <a:close/>
                </a:path>
                <a:path w="1069340" h="680085">
                  <a:moveTo>
                    <a:pt x="387139" y="564821"/>
                  </a:moveTo>
                  <a:lnTo>
                    <a:pt x="385677" y="572063"/>
                  </a:lnTo>
                  <a:lnTo>
                    <a:pt x="381690" y="577976"/>
                  </a:lnTo>
                  <a:lnTo>
                    <a:pt x="375777" y="581963"/>
                  </a:lnTo>
                  <a:lnTo>
                    <a:pt x="368535" y="583425"/>
                  </a:lnTo>
                  <a:lnTo>
                    <a:pt x="361294" y="581963"/>
                  </a:lnTo>
                  <a:lnTo>
                    <a:pt x="355381" y="577976"/>
                  </a:lnTo>
                  <a:lnTo>
                    <a:pt x="351394" y="572063"/>
                  </a:lnTo>
                  <a:lnTo>
                    <a:pt x="349932" y="564821"/>
                  </a:lnTo>
                  <a:lnTo>
                    <a:pt x="351394" y="557580"/>
                  </a:lnTo>
                  <a:lnTo>
                    <a:pt x="355381" y="551667"/>
                  </a:lnTo>
                  <a:lnTo>
                    <a:pt x="361294" y="547680"/>
                  </a:lnTo>
                  <a:lnTo>
                    <a:pt x="368535" y="546218"/>
                  </a:lnTo>
                  <a:lnTo>
                    <a:pt x="375777" y="547680"/>
                  </a:lnTo>
                  <a:lnTo>
                    <a:pt x="381690" y="551667"/>
                  </a:lnTo>
                  <a:lnTo>
                    <a:pt x="385677" y="557580"/>
                  </a:lnTo>
                  <a:lnTo>
                    <a:pt x="387139" y="564821"/>
                  </a:lnTo>
                  <a:close/>
                </a:path>
                <a:path w="1069340" h="680085">
                  <a:moveTo>
                    <a:pt x="395493" y="579189"/>
                  </a:moveTo>
                  <a:lnTo>
                    <a:pt x="392570" y="593672"/>
                  </a:lnTo>
                  <a:lnTo>
                    <a:pt x="384596" y="605498"/>
                  </a:lnTo>
                  <a:lnTo>
                    <a:pt x="372769" y="613472"/>
                  </a:lnTo>
                  <a:lnTo>
                    <a:pt x="358287" y="616396"/>
                  </a:lnTo>
                  <a:lnTo>
                    <a:pt x="343804" y="613472"/>
                  </a:lnTo>
                  <a:lnTo>
                    <a:pt x="331978" y="605498"/>
                  </a:lnTo>
                  <a:lnTo>
                    <a:pt x="324004" y="593672"/>
                  </a:lnTo>
                  <a:lnTo>
                    <a:pt x="321080" y="579189"/>
                  </a:lnTo>
                  <a:lnTo>
                    <a:pt x="324004" y="564707"/>
                  </a:lnTo>
                  <a:lnTo>
                    <a:pt x="331978" y="552880"/>
                  </a:lnTo>
                  <a:lnTo>
                    <a:pt x="343804" y="544906"/>
                  </a:lnTo>
                  <a:lnTo>
                    <a:pt x="358287" y="541982"/>
                  </a:lnTo>
                  <a:lnTo>
                    <a:pt x="372769" y="544906"/>
                  </a:lnTo>
                  <a:lnTo>
                    <a:pt x="384596" y="552880"/>
                  </a:lnTo>
                  <a:lnTo>
                    <a:pt x="392570" y="564707"/>
                  </a:lnTo>
                  <a:lnTo>
                    <a:pt x="395493" y="579189"/>
                  </a:lnTo>
                  <a:close/>
                </a:path>
                <a:path w="1069340" h="680085">
                  <a:moveTo>
                    <a:pt x="382244" y="623847"/>
                  </a:moveTo>
                  <a:lnTo>
                    <a:pt x="377858" y="645571"/>
                  </a:lnTo>
                  <a:lnTo>
                    <a:pt x="365898" y="663311"/>
                  </a:lnTo>
                  <a:lnTo>
                    <a:pt x="348158" y="675272"/>
                  </a:lnTo>
                  <a:lnTo>
                    <a:pt x="326434" y="679657"/>
                  </a:lnTo>
                  <a:lnTo>
                    <a:pt x="304710" y="675272"/>
                  </a:lnTo>
                  <a:lnTo>
                    <a:pt x="286970" y="663311"/>
                  </a:lnTo>
                  <a:lnTo>
                    <a:pt x="275010" y="645571"/>
                  </a:lnTo>
                  <a:lnTo>
                    <a:pt x="270624" y="623847"/>
                  </a:lnTo>
                  <a:lnTo>
                    <a:pt x="275010" y="602123"/>
                  </a:lnTo>
                  <a:lnTo>
                    <a:pt x="286970" y="584384"/>
                  </a:lnTo>
                  <a:lnTo>
                    <a:pt x="304710" y="572423"/>
                  </a:lnTo>
                  <a:lnTo>
                    <a:pt x="326434" y="568037"/>
                  </a:lnTo>
                  <a:lnTo>
                    <a:pt x="348158" y="572423"/>
                  </a:lnTo>
                  <a:lnTo>
                    <a:pt x="365898" y="584384"/>
                  </a:lnTo>
                  <a:lnTo>
                    <a:pt x="377858" y="602123"/>
                  </a:lnTo>
                  <a:lnTo>
                    <a:pt x="382244" y="623847"/>
                  </a:lnTo>
                  <a:close/>
                </a:path>
                <a:path w="1069340" h="680085">
                  <a:moveTo>
                    <a:pt x="116074" y="403472"/>
                  </a:moveTo>
                  <a:lnTo>
                    <a:pt x="99722" y="403495"/>
                  </a:lnTo>
                  <a:lnTo>
                    <a:pt x="83646" y="401407"/>
                  </a:lnTo>
                  <a:lnTo>
                    <a:pt x="68121" y="397262"/>
                  </a:lnTo>
                  <a:lnTo>
                    <a:pt x="53423" y="391117"/>
                  </a:lnTo>
                </a:path>
                <a:path w="1069340" h="680085">
                  <a:moveTo>
                    <a:pt x="171352" y="538687"/>
                  </a:moveTo>
                  <a:lnTo>
                    <a:pt x="164682" y="540739"/>
                  </a:lnTo>
                  <a:lnTo>
                    <a:pt x="157875" y="542412"/>
                  </a:lnTo>
                  <a:lnTo>
                    <a:pt x="150954" y="543701"/>
                  </a:lnTo>
                  <a:lnTo>
                    <a:pt x="143941" y="544601"/>
                  </a:lnTo>
                </a:path>
                <a:path w="1069340" h="680085">
                  <a:moveTo>
                    <a:pt x="407550" y="603659"/>
                  </a:moveTo>
                  <a:lnTo>
                    <a:pt x="402794" y="597206"/>
                  </a:lnTo>
                  <a:lnTo>
                    <a:pt x="398449" y="590549"/>
                  </a:lnTo>
                  <a:lnTo>
                    <a:pt x="394527" y="583704"/>
                  </a:lnTo>
                  <a:lnTo>
                    <a:pt x="391034" y="576684"/>
                  </a:lnTo>
                </a:path>
                <a:path w="1069340" h="680085">
                  <a:moveTo>
                    <a:pt x="712975" y="536393"/>
                  </a:moveTo>
                  <a:lnTo>
                    <a:pt x="712015" y="543897"/>
                  </a:lnTo>
                  <a:lnTo>
                    <a:pt x="710593" y="551342"/>
                  </a:lnTo>
                  <a:lnTo>
                    <a:pt x="708714" y="558712"/>
                  </a:lnTo>
                  <a:lnTo>
                    <a:pt x="706381" y="565992"/>
                  </a:lnTo>
                </a:path>
                <a:path w="1069340" h="680085">
                  <a:moveTo>
                    <a:pt x="844109" y="353507"/>
                  </a:moveTo>
                  <a:lnTo>
                    <a:pt x="877650" y="372866"/>
                  </a:lnTo>
                  <a:lnTo>
                    <a:pt x="903073" y="398911"/>
                  </a:lnTo>
                  <a:lnTo>
                    <a:pt x="919118" y="429910"/>
                  </a:lnTo>
                  <a:lnTo>
                    <a:pt x="924525" y="464129"/>
                  </a:lnTo>
                </a:path>
                <a:path w="1069340" h="680085">
                  <a:moveTo>
                    <a:pt x="1033785" y="235686"/>
                  </a:moveTo>
                  <a:lnTo>
                    <a:pt x="1026986" y="247334"/>
                  </a:lnTo>
                  <a:lnTo>
                    <a:pt x="1018691" y="258200"/>
                  </a:lnTo>
                  <a:lnTo>
                    <a:pt x="1008992" y="268179"/>
                  </a:lnTo>
                  <a:lnTo>
                    <a:pt x="997977" y="277167"/>
                  </a:lnTo>
                </a:path>
                <a:path w="1069340" h="680085">
                  <a:moveTo>
                    <a:pt x="947863" y="81775"/>
                  </a:moveTo>
                  <a:lnTo>
                    <a:pt x="949231" y="88239"/>
                  </a:lnTo>
                  <a:lnTo>
                    <a:pt x="949864" y="94799"/>
                  </a:lnTo>
                  <a:lnTo>
                    <a:pt x="949753" y="101365"/>
                  </a:lnTo>
                </a:path>
                <a:path w="1069340" h="680085">
                  <a:moveTo>
                    <a:pt x="719183" y="58924"/>
                  </a:moveTo>
                  <a:lnTo>
                    <a:pt x="722963" y="52267"/>
                  </a:lnTo>
                  <a:lnTo>
                    <a:pt x="727293" y="45867"/>
                  </a:lnTo>
                  <a:lnTo>
                    <a:pt x="732153" y="39750"/>
                  </a:lnTo>
                  <a:lnTo>
                    <a:pt x="737527" y="33941"/>
                  </a:lnTo>
                </a:path>
                <a:path w="1069340" h="680085">
                  <a:moveTo>
                    <a:pt x="547612" y="70830"/>
                  </a:moveTo>
                  <a:lnTo>
                    <a:pt x="549515" y="63362"/>
                  </a:lnTo>
                  <a:lnTo>
                    <a:pt x="552500" y="56124"/>
                  </a:lnTo>
                  <a:lnTo>
                    <a:pt x="556497" y="49284"/>
                  </a:lnTo>
                </a:path>
                <a:path w="1069340" h="680085">
                  <a:moveTo>
                    <a:pt x="346262" y="78148"/>
                  </a:moveTo>
                  <a:lnTo>
                    <a:pt x="354847" y="82742"/>
                  </a:lnTo>
                  <a:lnTo>
                    <a:pt x="363081" y="87767"/>
                  </a:lnTo>
                  <a:lnTo>
                    <a:pt x="370944" y="93208"/>
                  </a:lnTo>
                  <a:lnTo>
                    <a:pt x="378412" y="99051"/>
                  </a:lnTo>
                </a:path>
                <a:path w="1069340" h="680085">
                  <a:moveTo>
                    <a:pt x="102075" y="242430"/>
                  </a:moveTo>
                  <a:lnTo>
                    <a:pt x="99528" y="235237"/>
                  </a:lnTo>
                  <a:lnTo>
                    <a:pt x="97652" y="227883"/>
                  </a:lnTo>
                  <a:lnTo>
                    <a:pt x="96465" y="220437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5359" y="4074428"/>
              <a:ext cx="3942109" cy="15891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6367" y="5084233"/>
              <a:ext cx="1646767" cy="3301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6367" y="4995333"/>
              <a:ext cx="1591732" cy="5757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9077" y="5119777"/>
              <a:ext cx="1542642" cy="2136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79077" y="5119777"/>
              <a:ext cx="1543050" cy="213995"/>
            </a:xfrm>
            <a:custGeom>
              <a:avLst/>
              <a:gdLst/>
              <a:ahLst/>
              <a:cxnLst/>
              <a:rect l="l" t="t" r="r" b="b"/>
              <a:pathLst>
                <a:path w="1543050" h="213995">
                  <a:moveTo>
                    <a:pt x="0" y="53413"/>
                  </a:moveTo>
                  <a:lnTo>
                    <a:pt x="1435817" y="53413"/>
                  </a:lnTo>
                  <a:lnTo>
                    <a:pt x="1435817" y="0"/>
                  </a:lnTo>
                  <a:lnTo>
                    <a:pt x="1542643" y="106826"/>
                  </a:lnTo>
                  <a:lnTo>
                    <a:pt x="1435817" y="213652"/>
                  </a:lnTo>
                  <a:lnTo>
                    <a:pt x="1435817" y="160239"/>
                  </a:lnTo>
                  <a:lnTo>
                    <a:pt x="0" y="160239"/>
                  </a:lnTo>
                  <a:lnTo>
                    <a:pt x="0" y="53413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87452" y="388441"/>
            <a:ext cx="52717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¿Qué</a:t>
            </a:r>
            <a:r>
              <a:rPr dirty="0" spc="-20"/>
              <a:t> </a:t>
            </a:r>
            <a:r>
              <a:rPr dirty="0" spc="-5"/>
              <a:t>es Cloud</a:t>
            </a:r>
            <a:r>
              <a:rPr dirty="0" spc="-20"/>
              <a:t> </a:t>
            </a:r>
            <a:r>
              <a:rPr dirty="0" spc="-5"/>
              <a:t>Computing?</a:t>
            </a:r>
            <a:r>
              <a:rPr dirty="0" spc="-20"/>
              <a:t> </a:t>
            </a:r>
            <a:r>
              <a:rPr dirty="0"/>
              <a:t>I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42764" y="1251381"/>
            <a:ext cx="7301865" cy="2798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5600" marR="770255" indent="-342900">
              <a:lnSpc>
                <a:spcPct val="1008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300" spc="10">
                <a:latin typeface="Calibri"/>
                <a:cs typeface="Calibri"/>
              </a:rPr>
              <a:t>Cloud Computing (Computación </a:t>
            </a:r>
            <a:r>
              <a:rPr dirty="0" sz="2300" spc="15">
                <a:latin typeface="Calibri"/>
                <a:cs typeface="Calibri"/>
              </a:rPr>
              <a:t>en </a:t>
            </a:r>
            <a:r>
              <a:rPr dirty="0" sz="2300" spc="10">
                <a:latin typeface="Calibri"/>
                <a:cs typeface="Calibri"/>
              </a:rPr>
              <a:t>Nube) es un </a:t>
            </a:r>
            <a:r>
              <a:rPr dirty="0" sz="2300" spc="15">
                <a:latin typeface="Calibri"/>
                <a:cs typeface="Calibri"/>
              </a:rPr>
              <a:t> </a:t>
            </a:r>
            <a:r>
              <a:rPr dirty="0" sz="2300" spc="5">
                <a:latin typeface="Calibri"/>
                <a:cs typeface="Calibri"/>
              </a:rPr>
              <a:t>paradigma</a:t>
            </a:r>
            <a:r>
              <a:rPr dirty="0" sz="2300">
                <a:latin typeface="Calibri"/>
                <a:cs typeface="Calibri"/>
              </a:rPr>
              <a:t> </a:t>
            </a:r>
            <a:r>
              <a:rPr dirty="0" sz="2300" spc="10">
                <a:latin typeface="Calibri"/>
                <a:cs typeface="Calibri"/>
              </a:rPr>
              <a:t>que</a:t>
            </a:r>
            <a:r>
              <a:rPr dirty="0" sz="2300" spc="5">
                <a:latin typeface="Calibri"/>
                <a:cs typeface="Calibri"/>
              </a:rPr>
              <a:t> permite</a:t>
            </a:r>
            <a:r>
              <a:rPr dirty="0" sz="2300" spc="15">
                <a:latin typeface="Calibri"/>
                <a:cs typeface="Calibri"/>
              </a:rPr>
              <a:t> </a:t>
            </a:r>
            <a:r>
              <a:rPr dirty="0" sz="2300" spc="5">
                <a:latin typeface="Calibri"/>
                <a:cs typeface="Calibri"/>
              </a:rPr>
              <a:t>ofrecer </a:t>
            </a:r>
            <a:r>
              <a:rPr dirty="0" sz="2300" spc="10">
                <a:latin typeface="Calibri"/>
                <a:cs typeface="Calibri"/>
              </a:rPr>
              <a:t>servicios</a:t>
            </a:r>
            <a:r>
              <a:rPr dirty="0" sz="2300" spc="1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(cómputo, </a:t>
            </a:r>
            <a:r>
              <a:rPr dirty="0" sz="2300" spc="-505">
                <a:latin typeface="Calibri"/>
                <a:cs typeface="Calibri"/>
              </a:rPr>
              <a:t> </a:t>
            </a:r>
            <a:r>
              <a:rPr dirty="0" sz="2300" spc="5">
                <a:latin typeface="Calibri"/>
                <a:cs typeface="Calibri"/>
              </a:rPr>
              <a:t>almacenamiento, </a:t>
            </a:r>
            <a:r>
              <a:rPr dirty="0" sz="2300">
                <a:latin typeface="Calibri"/>
                <a:cs typeface="Calibri"/>
              </a:rPr>
              <a:t>etc.)</a:t>
            </a:r>
            <a:r>
              <a:rPr dirty="0" sz="2300" spc="10">
                <a:latin typeface="Calibri"/>
                <a:cs typeface="Calibri"/>
              </a:rPr>
              <a:t> </a:t>
            </a:r>
            <a:r>
              <a:rPr dirty="0" sz="2300" spc="15">
                <a:latin typeface="Calibri"/>
                <a:cs typeface="Calibri"/>
              </a:rPr>
              <a:t>a</a:t>
            </a:r>
            <a:r>
              <a:rPr dirty="0" sz="2300" spc="-5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través</a:t>
            </a:r>
            <a:r>
              <a:rPr dirty="0" sz="2300" spc="5">
                <a:latin typeface="Calibri"/>
                <a:cs typeface="Calibri"/>
              </a:rPr>
              <a:t> </a:t>
            </a:r>
            <a:r>
              <a:rPr dirty="0" sz="2300" spc="10">
                <a:latin typeface="Calibri"/>
                <a:cs typeface="Calibri"/>
              </a:rPr>
              <a:t>de</a:t>
            </a:r>
            <a:r>
              <a:rPr dirty="0" sz="2300">
                <a:latin typeface="Calibri"/>
                <a:cs typeface="Calibri"/>
              </a:rPr>
              <a:t> </a:t>
            </a:r>
            <a:r>
              <a:rPr dirty="0" sz="2300" spc="5">
                <a:latin typeface="Calibri"/>
                <a:cs typeface="Calibri"/>
              </a:rPr>
              <a:t>Internet.</a:t>
            </a:r>
            <a:endParaRPr sz="2300">
              <a:latin typeface="Calibri"/>
              <a:cs typeface="Calibri"/>
            </a:endParaRPr>
          </a:p>
          <a:p>
            <a:pPr lvl="1" marL="755015" marR="5080" indent="-285750">
              <a:lnSpc>
                <a:spcPct val="100000"/>
              </a:lnSpc>
              <a:spcBef>
                <a:spcPts val="5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Computación </a:t>
            </a:r>
            <a:r>
              <a:rPr dirty="0" sz="2000">
                <a:latin typeface="Calibri"/>
                <a:cs typeface="Calibri"/>
              </a:rPr>
              <a:t>/ </a:t>
            </a:r>
            <a:r>
              <a:rPr dirty="0" sz="2000" spc="-5">
                <a:latin typeface="Calibri"/>
                <a:cs typeface="Calibri"/>
              </a:rPr>
              <a:t>almacenamiento </a:t>
            </a:r>
            <a:r>
              <a:rPr dirty="0" sz="2000">
                <a:latin typeface="Calibri"/>
                <a:cs typeface="Calibri"/>
              </a:rPr>
              <a:t>/ </a:t>
            </a:r>
            <a:r>
              <a:rPr dirty="0" sz="2000" spc="-10">
                <a:latin typeface="Calibri"/>
                <a:cs typeface="Calibri"/>
              </a:rPr>
              <a:t>red </a:t>
            </a:r>
            <a:r>
              <a:rPr dirty="0" sz="2000">
                <a:latin typeface="Calibri"/>
                <a:cs typeface="Calibri"/>
              </a:rPr>
              <a:t>/ servicios </a:t>
            </a:r>
            <a:r>
              <a:rPr dirty="0" sz="2000" spc="-5">
                <a:latin typeface="Calibri"/>
                <a:cs typeface="Calibri"/>
              </a:rPr>
              <a:t>ofrecido como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servicio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parte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un</a:t>
            </a:r>
            <a:r>
              <a:rPr dirty="0" sz="2000" spc="-10">
                <a:latin typeface="Calibri"/>
                <a:cs typeface="Calibri"/>
              </a:rPr>
              <a:t> proveedor</a:t>
            </a:r>
            <a:r>
              <a:rPr dirty="0" sz="2000">
                <a:latin typeface="Calibri"/>
                <a:cs typeface="Calibri"/>
              </a:rPr>
              <a:t> a </a:t>
            </a:r>
            <a:r>
              <a:rPr dirty="0" sz="2000" spc="-5">
                <a:latin typeface="Calibri"/>
                <a:cs typeface="Calibri"/>
              </a:rPr>
              <a:t>clientes.</a:t>
            </a:r>
            <a:endParaRPr sz="2000">
              <a:latin typeface="Calibri"/>
              <a:cs typeface="Calibri"/>
            </a:endParaRPr>
          </a:p>
          <a:p>
            <a:pPr lvl="1" marL="755015" marR="624840" indent="-285750">
              <a:lnSpc>
                <a:spcPct val="100000"/>
              </a:lnSpc>
              <a:spcBef>
                <a:spcPts val="46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10">
                <a:latin typeface="Calibri"/>
                <a:cs typeface="Calibri"/>
              </a:rPr>
              <a:t>Aprovechamiento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las </a:t>
            </a:r>
            <a:r>
              <a:rPr dirty="0" sz="2000" spc="-5">
                <a:latin typeface="Calibri"/>
                <a:cs typeface="Calibri"/>
              </a:rPr>
              <a:t>economías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escala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grandes 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proveedores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para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ofrecer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ahorro</a:t>
            </a:r>
            <a:r>
              <a:rPr dirty="0" sz="2000" spc="-5">
                <a:latin typeface="Calibri"/>
                <a:cs typeface="Calibri"/>
              </a:rPr>
              <a:t> de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costes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los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usuarios.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15">
                <a:latin typeface="Calibri"/>
                <a:cs typeface="Calibri"/>
              </a:rPr>
              <a:t>Pago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por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uso, </a:t>
            </a:r>
            <a:r>
              <a:rPr dirty="0" sz="2000">
                <a:latin typeface="Calibri"/>
                <a:cs typeface="Calibri"/>
              </a:rPr>
              <a:t>sin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inversiones </a:t>
            </a:r>
            <a:r>
              <a:rPr dirty="0" sz="2000">
                <a:latin typeface="Calibri"/>
                <a:cs typeface="Calibri"/>
              </a:rPr>
              <a:t>iniciales.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99011" y="5064044"/>
            <a:ext cx="12503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Pago</a:t>
            </a:r>
            <a:r>
              <a:rPr dirty="0" sz="18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por</a:t>
            </a:r>
            <a:r>
              <a:rPr dirty="0" sz="18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uso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89134" y="4453467"/>
            <a:ext cx="1837689" cy="452120"/>
          </a:xfrm>
          <a:custGeom>
            <a:avLst/>
            <a:gdLst/>
            <a:ahLst/>
            <a:cxnLst/>
            <a:rect l="l" t="t" r="r" b="b"/>
            <a:pathLst>
              <a:path w="1837690" h="452120">
                <a:moveTo>
                  <a:pt x="1837267" y="0"/>
                </a:moveTo>
                <a:lnTo>
                  <a:pt x="0" y="0"/>
                </a:lnTo>
                <a:lnTo>
                  <a:pt x="0" y="451534"/>
                </a:lnTo>
                <a:lnTo>
                  <a:pt x="1837267" y="451534"/>
                </a:lnTo>
                <a:lnTo>
                  <a:pt x="18372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267874" y="4478020"/>
            <a:ext cx="1641475" cy="381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dirty="0" sz="1150">
                <a:latin typeface="Calibri"/>
                <a:cs typeface="Calibri"/>
              </a:rPr>
              <a:t>Recursos aprovisionados </a:t>
            </a:r>
            <a:r>
              <a:rPr dirty="0" sz="1150" spc="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bajo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 spc="5">
                <a:latin typeface="Calibri"/>
                <a:cs typeface="Calibri"/>
              </a:rPr>
              <a:t>demanda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 spc="5">
                <a:latin typeface="Calibri"/>
                <a:cs typeface="Calibri"/>
              </a:rPr>
              <a:t>de</a:t>
            </a:r>
            <a:r>
              <a:rPr dirty="0" sz="1150" spc="-20">
                <a:latin typeface="Calibri"/>
                <a:cs typeface="Calibri"/>
              </a:rPr>
              <a:t> </a:t>
            </a:r>
            <a:r>
              <a:rPr dirty="0" sz="1150" spc="5">
                <a:latin typeface="Calibri"/>
                <a:cs typeface="Calibri"/>
              </a:rPr>
              <a:t>un</a:t>
            </a:r>
            <a:r>
              <a:rPr dirty="0" sz="1150" spc="-10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Cloud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70000" y="4332842"/>
            <a:ext cx="1278890" cy="452120"/>
          </a:xfrm>
          <a:custGeom>
            <a:avLst/>
            <a:gdLst/>
            <a:ahLst/>
            <a:cxnLst/>
            <a:rect l="l" t="t" r="r" b="b"/>
            <a:pathLst>
              <a:path w="1278889" h="452120">
                <a:moveTo>
                  <a:pt x="1278467" y="0"/>
                </a:moveTo>
                <a:lnTo>
                  <a:pt x="0" y="0"/>
                </a:lnTo>
                <a:lnTo>
                  <a:pt x="0" y="451534"/>
                </a:lnTo>
                <a:lnTo>
                  <a:pt x="1278467" y="451534"/>
                </a:lnTo>
                <a:lnTo>
                  <a:pt x="12784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348739" y="4357395"/>
            <a:ext cx="1084580" cy="381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dirty="0" sz="1150">
                <a:latin typeface="Calibri"/>
                <a:cs typeface="Calibri"/>
              </a:rPr>
              <a:t>Clientes</a:t>
            </a:r>
            <a:r>
              <a:rPr dirty="0" sz="1150" spc="-35">
                <a:latin typeface="Calibri"/>
                <a:cs typeface="Calibri"/>
              </a:rPr>
              <a:t> </a:t>
            </a:r>
            <a:r>
              <a:rPr dirty="0" sz="1150" spc="5">
                <a:latin typeface="Calibri"/>
                <a:cs typeface="Calibri"/>
              </a:rPr>
              <a:t>que</a:t>
            </a:r>
            <a:r>
              <a:rPr dirty="0" sz="1150" spc="-40">
                <a:latin typeface="Calibri"/>
                <a:cs typeface="Calibri"/>
              </a:rPr>
              <a:t> </a:t>
            </a:r>
            <a:r>
              <a:rPr dirty="0" sz="1150" spc="5">
                <a:latin typeface="Calibri"/>
                <a:cs typeface="Calibri"/>
              </a:rPr>
              <a:t>usan </a:t>
            </a:r>
            <a:r>
              <a:rPr dirty="0" sz="1150" spc="-24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los</a:t>
            </a:r>
            <a:r>
              <a:rPr dirty="0" sz="1150" spc="-5">
                <a:latin typeface="Calibri"/>
                <a:cs typeface="Calibri"/>
              </a:rPr>
              <a:t> </a:t>
            </a:r>
            <a:r>
              <a:rPr dirty="0" sz="1150">
                <a:latin typeface="Calibri"/>
                <a:cs typeface="Calibri"/>
              </a:rPr>
              <a:t>recursos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11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0996" y="388441"/>
            <a:ext cx="19024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</a:t>
            </a:r>
            <a:r>
              <a:rPr dirty="0" spc="-10"/>
              <a:t>e</a:t>
            </a:r>
            <a:r>
              <a:rPr dirty="0" spc="25"/>
              <a:t>r</a:t>
            </a:r>
            <a:r>
              <a:rPr dirty="0" spc="-35"/>
              <a:t>v</a:t>
            </a:r>
            <a:r>
              <a:rPr dirty="0" spc="-5"/>
              <a:t>erle</a:t>
            </a:r>
            <a:r>
              <a:rPr dirty="0"/>
              <a:t>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77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275527"/>
            <a:ext cx="7830820" cy="362648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algn="just" marL="355600" indent="-342900">
              <a:lnSpc>
                <a:spcPct val="100000"/>
              </a:lnSpc>
              <a:spcBef>
                <a:spcPts val="71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300" spc="10">
                <a:latin typeface="Calibri"/>
                <a:cs typeface="Calibri"/>
              </a:rPr>
              <a:t>Computación</a:t>
            </a:r>
            <a:r>
              <a:rPr dirty="0" sz="2300" spc="-15">
                <a:latin typeface="Calibri"/>
                <a:cs typeface="Calibri"/>
              </a:rPr>
              <a:t> </a:t>
            </a:r>
            <a:r>
              <a:rPr dirty="0" sz="2300" spc="10">
                <a:latin typeface="Calibri"/>
                <a:cs typeface="Calibri"/>
              </a:rPr>
              <a:t>dirigida</a:t>
            </a:r>
            <a:r>
              <a:rPr dirty="0" sz="2300" spc="-20">
                <a:latin typeface="Calibri"/>
                <a:cs typeface="Calibri"/>
              </a:rPr>
              <a:t> </a:t>
            </a:r>
            <a:r>
              <a:rPr dirty="0" sz="2300" spc="15">
                <a:latin typeface="Calibri"/>
                <a:cs typeface="Calibri"/>
              </a:rPr>
              <a:t>a</a:t>
            </a:r>
            <a:r>
              <a:rPr dirty="0" sz="2300" spc="-2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eventos.</a:t>
            </a:r>
            <a:endParaRPr sz="2300">
              <a:latin typeface="Calibri"/>
              <a:cs typeface="Calibri"/>
            </a:endParaRPr>
          </a:p>
          <a:p>
            <a:pPr algn="just" lvl="1" marL="755650" marR="5080" indent="-285750">
              <a:lnSpc>
                <a:spcPct val="100000"/>
              </a:lnSpc>
              <a:spcBef>
                <a:spcPts val="505"/>
              </a:spcBef>
              <a:buFont typeface="Arial MT"/>
              <a:buChar char="–"/>
              <a:tabLst>
                <a:tab pos="755650" algn="l"/>
              </a:tabLst>
            </a:pPr>
            <a:r>
              <a:rPr dirty="0" sz="2000">
                <a:latin typeface="Calibri"/>
                <a:cs typeface="Calibri"/>
              </a:rPr>
              <a:t>Sin </a:t>
            </a:r>
            <a:r>
              <a:rPr dirty="0" sz="2000" spc="-5">
                <a:latin typeface="Calibri"/>
                <a:cs typeface="Calibri"/>
              </a:rPr>
              <a:t>gestionar servidores, elasticidad automática, </a:t>
            </a:r>
            <a:r>
              <a:rPr dirty="0" sz="2000" spc="-10">
                <a:latin typeface="Calibri"/>
                <a:cs typeface="Calibri"/>
              </a:rPr>
              <a:t>pago </a:t>
            </a:r>
            <a:r>
              <a:rPr dirty="0" sz="2000" spc="-5">
                <a:latin typeface="Calibri"/>
                <a:cs typeface="Calibri"/>
              </a:rPr>
              <a:t>por ejecución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de función (peticiones </a:t>
            </a:r>
            <a:r>
              <a:rPr dirty="0" sz="2000">
                <a:latin typeface="Calibri"/>
                <a:cs typeface="Calibri"/>
              </a:rPr>
              <a:t>y tiempo </a:t>
            </a:r>
            <a:r>
              <a:rPr dirty="0" sz="2000" spc="-5">
                <a:latin typeface="Calibri"/>
                <a:cs typeface="Calibri"/>
              </a:rPr>
              <a:t>de ejecución), cambio de modelo de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programación.</a:t>
            </a:r>
            <a:endParaRPr sz="2000">
              <a:latin typeface="Calibri"/>
              <a:cs typeface="Calibri"/>
            </a:endParaRPr>
          </a:p>
          <a:p>
            <a:pPr algn="just" marL="355600" indent="-3429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300" spc="10">
                <a:latin typeface="Calibri"/>
                <a:cs typeface="Calibri"/>
              </a:rPr>
              <a:t>Servicios</a:t>
            </a:r>
            <a:r>
              <a:rPr dirty="0" sz="2300" spc="-15">
                <a:latin typeface="Calibri"/>
                <a:cs typeface="Calibri"/>
              </a:rPr>
              <a:t> </a:t>
            </a:r>
            <a:r>
              <a:rPr dirty="0" sz="2300" spc="15">
                <a:latin typeface="Calibri"/>
                <a:cs typeface="Calibri"/>
              </a:rPr>
              <a:t>y</a:t>
            </a:r>
            <a:r>
              <a:rPr dirty="0" sz="2300" spc="-1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Herramientas</a:t>
            </a:r>
            <a:endParaRPr sz="23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05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30">
                <a:latin typeface="Calibri"/>
                <a:cs typeface="Calibri"/>
              </a:rPr>
              <a:t>AWS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Lambda</a:t>
            </a:r>
            <a:endParaRPr sz="20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dirty="0" sz="1650">
                <a:latin typeface="Calibri"/>
                <a:cs typeface="Calibri"/>
              </a:rPr>
              <a:t>Serverless</a:t>
            </a:r>
            <a:r>
              <a:rPr dirty="0" sz="1650" spc="-15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Framework </a:t>
            </a:r>
            <a:r>
              <a:rPr dirty="0" sz="1650" spc="5">
                <a:latin typeface="Calibri"/>
                <a:cs typeface="Calibri"/>
              </a:rPr>
              <a:t>-</a:t>
            </a:r>
            <a:r>
              <a:rPr dirty="0" sz="1650" spc="-15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sng" sz="165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https://serverless.com/</a:t>
            </a:r>
            <a:endParaRPr sz="165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Microsoft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Azure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Google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Cloud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47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dirty="0" sz="2000" spc="-5">
                <a:latin typeface="Calibri"/>
                <a:cs typeface="Calibri"/>
              </a:rPr>
              <a:t>IBM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OpenWhisk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518" y="388441"/>
            <a:ext cx="52260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From</a:t>
            </a:r>
            <a:r>
              <a:rPr dirty="0" spc="-30"/>
              <a:t> </a:t>
            </a:r>
            <a:r>
              <a:rPr dirty="0" spc="-15"/>
              <a:t>Prototypes</a:t>
            </a:r>
            <a:r>
              <a:rPr dirty="0" spc="-20"/>
              <a:t> to</a:t>
            </a:r>
            <a:r>
              <a:rPr dirty="0" spc="-25"/>
              <a:t> </a:t>
            </a:r>
            <a:r>
              <a:rPr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81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40366" y="1892300"/>
            <a:ext cx="2019300" cy="847090"/>
            <a:chOff x="1240366" y="1892300"/>
            <a:chExt cx="2019300" cy="8470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366" y="1964267"/>
              <a:ext cx="2019300" cy="635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6932" y="1892300"/>
              <a:ext cx="1926167" cy="8466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959" y="1992571"/>
              <a:ext cx="1915269" cy="5322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91959" y="1992571"/>
              <a:ext cx="1915795" cy="532765"/>
            </a:xfrm>
            <a:custGeom>
              <a:avLst/>
              <a:gdLst/>
              <a:ahLst/>
              <a:cxnLst/>
              <a:rect l="l" t="t" r="r" b="b"/>
              <a:pathLst>
                <a:path w="1915795" h="532764">
                  <a:moveTo>
                    <a:pt x="0" y="88713"/>
                  </a:moveTo>
                  <a:lnTo>
                    <a:pt x="6971" y="54182"/>
                  </a:lnTo>
                  <a:lnTo>
                    <a:pt x="25983" y="25983"/>
                  </a:lnTo>
                  <a:lnTo>
                    <a:pt x="54182" y="6971"/>
                  </a:lnTo>
                  <a:lnTo>
                    <a:pt x="88713" y="0"/>
                  </a:lnTo>
                  <a:lnTo>
                    <a:pt x="1826557" y="0"/>
                  </a:lnTo>
                  <a:lnTo>
                    <a:pt x="1861088" y="6971"/>
                  </a:lnTo>
                  <a:lnTo>
                    <a:pt x="1889286" y="25983"/>
                  </a:lnTo>
                  <a:lnTo>
                    <a:pt x="1908298" y="54182"/>
                  </a:lnTo>
                  <a:lnTo>
                    <a:pt x="1915270" y="88713"/>
                  </a:lnTo>
                  <a:lnTo>
                    <a:pt x="1915270" y="443549"/>
                  </a:lnTo>
                  <a:lnTo>
                    <a:pt x="1908298" y="478080"/>
                  </a:lnTo>
                  <a:lnTo>
                    <a:pt x="1889286" y="506279"/>
                  </a:lnTo>
                  <a:lnTo>
                    <a:pt x="1861088" y="525291"/>
                  </a:lnTo>
                  <a:lnTo>
                    <a:pt x="1826557" y="532263"/>
                  </a:lnTo>
                  <a:lnTo>
                    <a:pt x="88713" y="532263"/>
                  </a:lnTo>
                  <a:lnTo>
                    <a:pt x="54182" y="525291"/>
                  </a:lnTo>
                  <a:lnTo>
                    <a:pt x="25983" y="506279"/>
                  </a:lnTo>
                  <a:lnTo>
                    <a:pt x="6971" y="478080"/>
                  </a:lnTo>
                  <a:lnTo>
                    <a:pt x="0" y="443549"/>
                  </a:lnTo>
                  <a:lnTo>
                    <a:pt x="0" y="88713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35940" y="1345374"/>
            <a:ext cx="2243455" cy="913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latin typeface="Calibri"/>
                <a:cs typeface="Calibri"/>
              </a:rPr>
              <a:t>Pre-IaaS</a:t>
            </a:r>
            <a:endParaRPr sz="2800">
              <a:latin typeface="Calibri"/>
              <a:cs typeface="Calibri"/>
            </a:endParaRPr>
          </a:p>
          <a:p>
            <a:pPr marL="1196975">
              <a:lnSpc>
                <a:spcPct val="100000"/>
              </a:lnSpc>
              <a:spcBef>
                <a:spcPts val="147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Br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ic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6320" y="2229958"/>
            <a:ext cx="1586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Mortar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Provision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21567" y="1892300"/>
            <a:ext cx="1477645" cy="847090"/>
            <a:chOff x="3221567" y="1892300"/>
            <a:chExt cx="1477645" cy="84709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1567" y="1964267"/>
              <a:ext cx="1477432" cy="635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59667" y="1892300"/>
              <a:ext cx="1401232" cy="8466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3158" y="1992571"/>
              <a:ext cx="1373939" cy="53226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73158" y="1992571"/>
              <a:ext cx="1374140" cy="532765"/>
            </a:xfrm>
            <a:custGeom>
              <a:avLst/>
              <a:gdLst/>
              <a:ahLst/>
              <a:cxnLst/>
              <a:rect l="l" t="t" r="r" b="b"/>
              <a:pathLst>
                <a:path w="1374139" h="532764">
                  <a:moveTo>
                    <a:pt x="0" y="88712"/>
                  </a:moveTo>
                  <a:lnTo>
                    <a:pt x="6971" y="54181"/>
                  </a:lnTo>
                  <a:lnTo>
                    <a:pt x="25983" y="25983"/>
                  </a:lnTo>
                  <a:lnTo>
                    <a:pt x="54181" y="6971"/>
                  </a:lnTo>
                  <a:lnTo>
                    <a:pt x="88712" y="0"/>
                  </a:lnTo>
                  <a:lnTo>
                    <a:pt x="1285227" y="0"/>
                  </a:lnTo>
                  <a:lnTo>
                    <a:pt x="1319758" y="6971"/>
                  </a:lnTo>
                  <a:lnTo>
                    <a:pt x="1347956" y="25983"/>
                  </a:lnTo>
                  <a:lnTo>
                    <a:pt x="1366968" y="54181"/>
                  </a:lnTo>
                  <a:lnTo>
                    <a:pt x="1373940" y="88712"/>
                  </a:lnTo>
                  <a:lnTo>
                    <a:pt x="1373940" y="443550"/>
                  </a:lnTo>
                  <a:lnTo>
                    <a:pt x="1366968" y="478081"/>
                  </a:lnTo>
                  <a:lnTo>
                    <a:pt x="1347956" y="506279"/>
                  </a:lnTo>
                  <a:lnTo>
                    <a:pt x="1319758" y="525291"/>
                  </a:lnTo>
                  <a:lnTo>
                    <a:pt x="1285227" y="532263"/>
                  </a:lnTo>
                  <a:lnTo>
                    <a:pt x="88712" y="532263"/>
                  </a:lnTo>
                  <a:lnTo>
                    <a:pt x="54181" y="525291"/>
                  </a:lnTo>
                  <a:lnTo>
                    <a:pt x="25983" y="506279"/>
                  </a:lnTo>
                  <a:lnTo>
                    <a:pt x="6971" y="478081"/>
                  </a:lnTo>
                  <a:lnTo>
                    <a:pt x="0" y="443550"/>
                  </a:lnTo>
                  <a:lnTo>
                    <a:pt x="0" y="8871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432855" y="1958982"/>
            <a:ext cx="1054735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01600" marR="5080" indent="-89535">
              <a:lnSpc>
                <a:spcPts val="2130"/>
              </a:lnSpc>
              <a:spcBef>
                <a:spcPts val="195"/>
              </a:spcBef>
            </a:pP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ace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er 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Provision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39733" y="1892300"/>
            <a:ext cx="1477645" cy="847090"/>
            <a:chOff x="4639733" y="1892300"/>
            <a:chExt cx="1477645" cy="84709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9733" y="1964267"/>
              <a:ext cx="1477432" cy="6350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90533" y="1892300"/>
              <a:ext cx="1375832" cy="8466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2525" y="1992570"/>
              <a:ext cx="1373940" cy="53226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692525" y="1992570"/>
              <a:ext cx="1374140" cy="532765"/>
            </a:xfrm>
            <a:custGeom>
              <a:avLst/>
              <a:gdLst/>
              <a:ahLst/>
              <a:cxnLst/>
              <a:rect l="l" t="t" r="r" b="b"/>
              <a:pathLst>
                <a:path w="1374139" h="532764">
                  <a:moveTo>
                    <a:pt x="0" y="88712"/>
                  </a:moveTo>
                  <a:lnTo>
                    <a:pt x="6971" y="54181"/>
                  </a:lnTo>
                  <a:lnTo>
                    <a:pt x="25983" y="25983"/>
                  </a:lnTo>
                  <a:lnTo>
                    <a:pt x="54181" y="6971"/>
                  </a:lnTo>
                  <a:lnTo>
                    <a:pt x="88712" y="0"/>
                  </a:lnTo>
                  <a:lnTo>
                    <a:pt x="1285227" y="0"/>
                  </a:lnTo>
                  <a:lnTo>
                    <a:pt x="1319758" y="6971"/>
                  </a:lnTo>
                  <a:lnTo>
                    <a:pt x="1347956" y="25983"/>
                  </a:lnTo>
                  <a:lnTo>
                    <a:pt x="1366968" y="54181"/>
                  </a:lnTo>
                  <a:lnTo>
                    <a:pt x="1373940" y="88712"/>
                  </a:lnTo>
                  <a:lnTo>
                    <a:pt x="1373940" y="443550"/>
                  </a:lnTo>
                  <a:lnTo>
                    <a:pt x="1366968" y="478081"/>
                  </a:lnTo>
                  <a:lnTo>
                    <a:pt x="1347956" y="506279"/>
                  </a:lnTo>
                  <a:lnTo>
                    <a:pt x="1319758" y="525291"/>
                  </a:lnTo>
                  <a:lnTo>
                    <a:pt x="1285227" y="532263"/>
                  </a:lnTo>
                  <a:lnTo>
                    <a:pt x="88712" y="532263"/>
                  </a:lnTo>
                  <a:lnTo>
                    <a:pt x="54181" y="525291"/>
                  </a:lnTo>
                  <a:lnTo>
                    <a:pt x="25983" y="506279"/>
                  </a:lnTo>
                  <a:lnTo>
                    <a:pt x="6971" y="478081"/>
                  </a:lnTo>
                  <a:lnTo>
                    <a:pt x="0" y="443550"/>
                  </a:lnTo>
                  <a:lnTo>
                    <a:pt x="0" y="8871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862447" y="1958981"/>
            <a:ext cx="1035050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 indent="292100">
              <a:lnSpc>
                <a:spcPts val="2130"/>
              </a:lnSpc>
              <a:spcBef>
                <a:spcPts val="19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High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ilit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87533" y="1892300"/>
            <a:ext cx="1778000" cy="847090"/>
            <a:chOff x="6087533" y="1892300"/>
            <a:chExt cx="1778000" cy="84709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7533" y="1964267"/>
              <a:ext cx="1778000" cy="635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63733" y="1892300"/>
              <a:ext cx="1625600" cy="8466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39188" y="1992570"/>
              <a:ext cx="1674187" cy="53226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39189" y="1992570"/>
              <a:ext cx="1674495" cy="532765"/>
            </a:xfrm>
            <a:custGeom>
              <a:avLst/>
              <a:gdLst/>
              <a:ahLst/>
              <a:cxnLst/>
              <a:rect l="l" t="t" r="r" b="b"/>
              <a:pathLst>
                <a:path w="1674495" h="532764">
                  <a:moveTo>
                    <a:pt x="0" y="88711"/>
                  </a:moveTo>
                  <a:lnTo>
                    <a:pt x="6971" y="54181"/>
                  </a:lnTo>
                  <a:lnTo>
                    <a:pt x="25982" y="25983"/>
                  </a:lnTo>
                  <a:lnTo>
                    <a:pt x="54180" y="6971"/>
                  </a:lnTo>
                  <a:lnTo>
                    <a:pt x="88711" y="0"/>
                  </a:lnTo>
                  <a:lnTo>
                    <a:pt x="1585477" y="0"/>
                  </a:lnTo>
                  <a:lnTo>
                    <a:pt x="1620007" y="6971"/>
                  </a:lnTo>
                  <a:lnTo>
                    <a:pt x="1648205" y="25983"/>
                  </a:lnTo>
                  <a:lnTo>
                    <a:pt x="1667216" y="54181"/>
                  </a:lnTo>
                  <a:lnTo>
                    <a:pt x="1674188" y="88711"/>
                  </a:lnTo>
                  <a:lnTo>
                    <a:pt x="1674188" y="443551"/>
                  </a:lnTo>
                  <a:lnTo>
                    <a:pt x="1667216" y="478081"/>
                  </a:lnTo>
                  <a:lnTo>
                    <a:pt x="1648205" y="506279"/>
                  </a:lnTo>
                  <a:lnTo>
                    <a:pt x="1620007" y="525291"/>
                  </a:lnTo>
                  <a:lnTo>
                    <a:pt x="1585477" y="532263"/>
                  </a:lnTo>
                  <a:lnTo>
                    <a:pt x="88711" y="532263"/>
                  </a:lnTo>
                  <a:lnTo>
                    <a:pt x="54180" y="525291"/>
                  </a:lnTo>
                  <a:lnTo>
                    <a:pt x="25982" y="506279"/>
                  </a:lnTo>
                  <a:lnTo>
                    <a:pt x="6971" y="478081"/>
                  </a:lnTo>
                  <a:lnTo>
                    <a:pt x="0" y="443551"/>
                  </a:lnTo>
                  <a:lnTo>
                    <a:pt x="0" y="8871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335821" y="1958981"/>
            <a:ext cx="1281430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 indent="102235">
              <a:lnSpc>
                <a:spcPts val="2130"/>
              </a:lnSpc>
              <a:spcBef>
                <a:spcPts val="19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op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848600" y="1892300"/>
            <a:ext cx="1261745" cy="847090"/>
            <a:chOff x="7848600" y="1892300"/>
            <a:chExt cx="1261745" cy="847090"/>
          </a:xfrm>
        </p:grpSpPr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8600" y="1964267"/>
              <a:ext cx="1261533" cy="6350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2832" y="1892300"/>
              <a:ext cx="1253066" cy="8466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9747" y="1992570"/>
              <a:ext cx="1160090" cy="53226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899746" y="1992570"/>
              <a:ext cx="1160145" cy="532765"/>
            </a:xfrm>
            <a:custGeom>
              <a:avLst/>
              <a:gdLst/>
              <a:ahLst/>
              <a:cxnLst/>
              <a:rect l="l" t="t" r="r" b="b"/>
              <a:pathLst>
                <a:path w="1160145" h="532764">
                  <a:moveTo>
                    <a:pt x="0" y="88711"/>
                  </a:moveTo>
                  <a:lnTo>
                    <a:pt x="6971" y="54181"/>
                  </a:lnTo>
                  <a:lnTo>
                    <a:pt x="25983" y="25983"/>
                  </a:lnTo>
                  <a:lnTo>
                    <a:pt x="54181" y="6971"/>
                  </a:lnTo>
                  <a:lnTo>
                    <a:pt x="88711" y="0"/>
                  </a:lnTo>
                  <a:lnTo>
                    <a:pt x="1071379" y="0"/>
                  </a:lnTo>
                  <a:lnTo>
                    <a:pt x="1105909" y="6971"/>
                  </a:lnTo>
                  <a:lnTo>
                    <a:pt x="1134107" y="25983"/>
                  </a:lnTo>
                  <a:lnTo>
                    <a:pt x="1153119" y="54181"/>
                  </a:lnTo>
                  <a:lnTo>
                    <a:pt x="1160091" y="88711"/>
                  </a:lnTo>
                  <a:lnTo>
                    <a:pt x="1160091" y="443551"/>
                  </a:lnTo>
                  <a:lnTo>
                    <a:pt x="1153119" y="478081"/>
                  </a:lnTo>
                  <a:lnTo>
                    <a:pt x="1134107" y="506279"/>
                  </a:lnTo>
                  <a:lnTo>
                    <a:pt x="1105909" y="525291"/>
                  </a:lnTo>
                  <a:lnTo>
                    <a:pt x="1071379" y="532263"/>
                  </a:lnTo>
                  <a:lnTo>
                    <a:pt x="88711" y="532263"/>
                  </a:lnTo>
                  <a:lnTo>
                    <a:pt x="54181" y="525291"/>
                  </a:lnTo>
                  <a:lnTo>
                    <a:pt x="25983" y="506279"/>
                  </a:lnTo>
                  <a:lnTo>
                    <a:pt x="6971" y="478081"/>
                  </a:lnTo>
                  <a:lnTo>
                    <a:pt x="0" y="443551"/>
                  </a:lnTo>
                  <a:lnTo>
                    <a:pt x="0" y="8871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8023513" y="1958981"/>
            <a:ext cx="911860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 indent="109855">
              <a:lnSpc>
                <a:spcPts val="2130"/>
              </a:lnSpc>
              <a:spcBef>
                <a:spcPts val="19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D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1964267"/>
            <a:ext cx="1291590" cy="639445"/>
            <a:chOff x="0" y="1964267"/>
            <a:chExt cx="1291590" cy="639445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33" y="1964267"/>
              <a:ext cx="1286932" cy="6350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2027766"/>
              <a:ext cx="1291166" cy="5757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591" y="1992568"/>
              <a:ext cx="1185116" cy="53226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4591" y="1992569"/>
              <a:ext cx="1185545" cy="532765"/>
            </a:xfrm>
            <a:custGeom>
              <a:avLst/>
              <a:gdLst/>
              <a:ahLst/>
              <a:cxnLst/>
              <a:rect l="l" t="t" r="r" b="b"/>
              <a:pathLst>
                <a:path w="1185545" h="532764">
                  <a:moveTo>
                    <a:pt x="0" y="88712"/>
                  </a:moveTo>
                  <a:lnTo>
                    <a:pt x="6971" y="54181"/>
                  </a:lnTo>
                  <a:lnTo>
                    <a:pt x="25983" y="25983"/>
                  </a:lnTo>
                  <a:lnTo>
                    <a:pt x="54181" y="6971"/>
                  </a:lnTo>
                  <a:lnTo>
                    <a:pt x="88712" y="0"/>
                  </a:lnTo>
                  <a:lnTo>
                    <a:pt x="1096404" y="0"/>
                  </a:lnTo>
                  <a:lnTo>
                    <a:pt x="1130935" y="6971"/>
                  </a:lnTo>
                  <a:lnTo>
                    <a:pt x="1159133" y="25983"/>
                  </a:lnTo>
                  <a:lnTo>
                    <a:pt x="1178145" y="54181"/>
                  </a:lnTo>
                  <a:lnTo>
                    <a:pt x="1185117" y="88712"/>
                  </a:lnTo>
                  <a:lnTo>
                    <a:pt x="1185117" y="443550"/>
                  </a:lnTo>
                  <a:lnTo>
                    <a:pt x="1178145" y="478081"/>
                  </a:lnTo>
                  <a:lnTo>
                    <a:pt x="1159133" y="506279"/>
                  </a:lnTo>
                  <a:lnTo>
                    <a:pt x="1130935" y="525291"/>
                  </a:lnTo>
                  <a:lnTo>
                    <a:pt x="1096404" y="532263"/>
                  </a:lnTo>
                  <a:lnTo>
                    <a:pt x="88712" y="532263"/>
                  </a:lnTo>
                  <a:lnTo>
                    <a:pt x="54181" y="525291"/>
                  </a:lnTo>
                  <a:lnTo>
                    <a:pt x="25983" y="506279"/>
                  </a:lnTo>
                  <a:lnTo>
                    <a:pt x="6971" y="478081"/>
                  </a:lnTo>
                  <a:lnTo>
                    <a:pt x="0" y="443550"/>
                  </a:lnTo>
                  <a:lnTo>
                    <a:pt x="0" y="8871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172962" y="2096140"/>
            <a:ext cx="9480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718732" y="3382433"/>
            <a:ext cx="1477645" cy="847090"/>
            <a:chOff x="1718732" y="3382433"/>
            <a:chExt cx="1477645" cy="847090"/>
          </a:xfrm>
        </p:grpSpPr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8732" y="3454400"/>
              <a:ext cx="1477432" cy="635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9532" y="3382433"/>
              <a:ext cx="1375832" cy="84666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1877" y="3482450"/>
              <a:ext cx="1373939" cy="53226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771877" y="3482450"/>
              <a:ext cx="1374140" cy="532765"/>
            </a:xfrm>
            <a:custGeom>
              <a:avLst/>
              <a:gdLst/>
              <a:ahLst/>
              <a:cxnLst/>
              <a:rect l="l" t="t" r="r" b="b"/>
              <a:pathLst>
                <a:path w="1374139" h="532764">
                  <a:moveTo>
                    <a:pt x="0" y="88712"/>
                  </a:moveTo>
                  <a:lnTo>
                    <a:pt x="6971" y="54181"/>
                  </a:lnTo>
                  <a:lnTo>
                    <a:pt x="25983" y="25983"/>
                  </a:lnTo>
                  <a:lnTo>
                    <a:pt x="54181" y="6971"/>
                  </a:lnTo>
                  <a:lnTo>
                    <a:pt x="88712" y="0"/>
                  </a:lnTo>
                  <a:lnTo>
                    <a:pt x="1285227" y="0"/>
                  </a:lnTo>
                  <a:lnTo>
                    <a:pt x="1319758" y="6971"/>
                  </a:lnTo>
                  <a:lnTo>
                    <a:pt x="1347956" y="25983"/>
                  </a:lnTo>
                  <a:lnTo>
                    <a:pt x="1366968" y="54181"/>
                  </a:lnTo>
                  <a:lnTo>
                    <a:pt x="1373940" y="88712"/>
                  </a:lnTo>
                  <a:lnTo>
                    <a:pt x="1373940" y="443550"/>
                  </a:lnTo>
                  <a:lnTo>
                    <a:pt x="1366968" y="478081"/>
                  </a:lnTo>
                  <a:lnTo>
                    <a:pt x="1347956" y="506279"/>
                  </a:lnTo>
                  <a:lnTo>
                    <a:pt x="1319758" y="525291"/>
                  </a:lnTo>
                  <a:lnTo>
                    <a:pt x="1285227" y="532263"/>
                  </a:lnTo>
                  <a:lnTo>
                    <a:pt x="88712" y="532263"/>
                  </a:lnTo>
                  <a:lnTo>
                    <a:pt x="54181" y="525291"/>
                  </a:lnTo>
                  <a:lnTo>
                    <a:pt x="25983" y="506279"/>
                  </a:lnTo>
                  <a:lnTo>
                    <a:pt x="6971" y="478081"/>
                  </a:lnTo>
                  <a:lnTo>
                    <a:pt x="0" y="443550"/>
                  </a:lnTo>
                  <a:lnTo>
                    <a:pt x="0" y="8871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41798" y="3448862"/>
            <a:ext cx="1035050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 indent="292100">
              <a:lnSpc>
                <a:spcPts val="2130"/>
              </a:lnSpc>
              <a:spcBef>
                <a:spcPts val="19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High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ilit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166532" y="3382433"/>
            <a:ext cx="1778000" cy="847090"/>
            <a:chOff x="3166532" y="3382433"/>
            <a:chExt cx="1778000" cy="847090"/>
          </a:xfrm>
        </p:grpSpPr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66532" y="3454400"/>
              <a:ext cx="1778000" cy="6350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42732" y="3382433"/>
              <a:ext cx="1625600" cy="84666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18539" y="3482450"/>
              <a:ext cx="1674188" cy="53226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218539" y="3482450"/>
              <a:ext cx="1674495" cy="532765"/>
            </a:xfrm>
            <a:custGeom>
              <a:avLst/>
              <a:gdLst/>
              <a:ahLst/>
              <a:cxnLst/>
              <a:rect l="l" t="t" r="r" b="b"/>
              <a:pathLst>
                <a:path w="1674495" h="532764">
                  <a:moveTo>
                    <a:pt x="0" y="88711"/>
                  </a:moveTo>
                  <a:lnTo>
                    <a:pt x="6971" y="54181"/>
                  </a:lnTo>
                  <a:lnTo>
                    <a:pt x="25982" y="25983"/>
                  </a:lnTo>
                  <a:lnTo>
                    <a:pt x="54180" y="6971"/>
                  </a:lnTo>
                  <a:lnTo>
                    <a:pt x="88711" y="0"/>
                  </a:lnTo>
                  <a:lnTo>
                    <a:pt x="1585477" y="0"/>
                  </a:lnTo>
                  <a:lnTo>
                    <a:pt x="1620007" y="6971"/>
                  </a:lnTo>
                  <a:lnTo>
                    <a:pt x="1648205" y="25983"/>
                  </a:lnTo>
                  <a:lnTo>
                    <a:pt x="1667216" y="54181"/>
                  </a:lnTo>
                  <a:lnTo>
                    <a:pt x="1674188" y="88711"/>
                  </a:lnTo>
                  <a:lnTo>
                    <a:pt x="1674188" y="443551"/>
                  </a:lnTo>
                  <a:lnTo>
                    <a:pt x="1667216" y="478081"/>
                  </a:lnTo>
                  <a:lnTo>
                    <a:pt x="1648205" y="506279"/>
                  </a:lnTo>
                  <a:lnTo>
                    <a:pt x="1620007" y="525291"/>
                  </a:lnTo>
                  <a:lnTo>
                    <a:pt x="1585477" y="532263"/>
                  </a:lnTo>
                  <a:lnTo>
                    <a:pt x="88711" y="532263"/>
                  </a:lnTo>
                  <a:lnTo>
                    <a:pt x="54180" y="525291"/>
                  </a:lnTo>
                  <a:lnTo>
                    <a:pt x="25982" y="506279"/>
                  </a:lnTo>
                  <a:lnTo>
                    <a:pt x="6971" y="478081"/>
                  </a:lnTo>
                  <a:lnTo>
                    <a:pt x="0" y="443551"/>
                  </a:lnTo>
                  <a:lnTo>
                    <a:pt x="0" y="8871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415172" y="3448862"/>
            <a:ext cx="1281430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 indent="102235">
              <a:lnSpc>
                <a:spcPts val="2130"/>
              </a:lnSpc>
              <a:spcBef>
                <a:spcPts val="19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op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927600" y="3382433"/>
            <a:ext cx="1261745" cy="847090"/>
            <a:chOff x="4927600" y="3382433"/>
            <a:chExt cx="1261745" cy="847090"/>
          </a:xfrm>
        </p:grpSpPr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27600" y="3454400"/>
              <a:ext cx="1261533" cy="6350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31832" y="3382433"/>
              <a:ext cx="1253066" cy="84666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79098" y="3482450"/>
              <a:ext cx="1160090" cy="53226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979098" y="3482450"/>
              <a:ext cx="1160145" cy="532765"/>
            </a:xfrm>
            <a:custGeom>
              <a:avLst/>
              <a:gdLst/>
              <a:ahLst/>
              <a:cxnLst/>
              <a:rect l="l" t="t" r="r" b="b"/>
              <a:pathLst>
                <a:path w="1160145" h="532764">
                  <a:moveTo>
                    <a:pt x="0" y="88711"/>
                  </a:moveTo>
                  <a:lnTo>
                    <a:pt x="6971" y="54181"/>
                  </a:lnTo>
                  <a:lnTo>
                    <a:pt x="25983" y="25983"/>
                  </a:lnTo>
                  <a:lnTo>
                    <a:pt x="54181" y="6971"/>
                  </a:lnTo>
                  <a:lnTo>
                    <a:pt x="88711" y="0"/>
                  </a:lnTo>
                  <a:lnTo>
                    <a:pt x="1071379" y="0"/>
                  </a:lnTo>
                  <a:lnTo>
                    <a:pt x="1105909" y="6971"/>
                  </a:lnTo>
                  <a:lnTo>
                    <a:pt x="1134107" y="25983"/>
                  </a:lnTo>
                  <a:lnTo>
                    <a:pt x="1153119" y="54181"/>
                  </a:lnTo>
                  <a:lnTo>
                    <a:pt x="1160091" y="88711"/>
                  </a:lnTo>
                  <a:lnTo>
                    <a:pt x="1160091" y="443551"/>
                  </a:lnTo>
                  <a:lnTo>
                    <a:pt x="1153119" y="478081"/>
                  </a:lnTo>
                  <a:lnTo>
                    <a:pt x="1134107" y="506279"/>
                  </a:lnTo>
                  <a:lnTo>
                    <a:pt x="1105909" y="525291"/>
                  </a:lnTo>
                  <a:lnTo>
                    <a:pt x="1071379" y="532263"/>
                  </a:lnTo>
                  <a:lnTo>
                    <a:pt x="88711" y="532263"/>
                  </a:lnTo>
                  <a:lnTo>
                    <a:pt x="54181" y="525291"/>
                  </a:lnTo>
                  <a:lnTo>
                    <a:pt x="25983" y="506279"/>
                  </a:lnTo>
                  <a:lnTo>
                    <a:pt x="6971" y="478081"/>
                  </a:lnTo>
                  <a:lnTo>
                    <a:pt x="0" y="443551"/>
                  </a:lnTo>
                  <a:lnTo>
                    <a:pt x="0" y="8871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102863" y="3448862"/>
            <a:ext cx="911860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 indent="109855">
              <a:lnSpc>
                <a:spcPts val="2130"/>
              </a:lnSpc>
              <a:spcBef>
                <a:spcPts val="19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D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27566" y="3454400"/>
            <a:ext cx="1291590" cy="639445"/>
            <a:chOff x="427566" y="3454400"/>
            <a:chExt cx="1291590" cy="639445"/>
          </a:xfrm>
        </p:grpSpPr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7566" y="3454400"/>
              <a:ext cx="1286932" cy="6350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7566" y="3517899"/>
              <a:ext cx="1291167" cy="5757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9918" y="3482450"/>
              <a:ext cx="1185116" cy="53226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79918" y="3482450"/>
              <a:ext cx="1185545" cy="532765"/>
            </a:xfrm>
            <a:custGeom>
              <a:avLst/>
              <a:gdLst/>
              <a:ahLst/>
              <a:cxnLst/>
              <a:rect l="l" t="t" r="r" b="b"/>
              <a:pathLst>
                <a:path w="1185545" h="532764">
                  <a:moveTo>
                    <a:pt x="0" y="88712"/>
                  </a:moveTo>
                  <a:lnTo>
                    <a:pt x="6971" y="54181"/>
                  </a:lnTo>
                  <a:lnTo>
                    <a:pt x="25983" y="25983"/>
                  </a:lnTo>
                  <a:lnTo>
                    <a:pt x="54181" y="6971"/>
                  </a:lnTo>
                  <a:lnTo>
                    <a:pt x="88712" y="0"/>
                  </a:lnTo>
                  <a:lnTo>
                    <a:pt x="1096404" y="0"/>
                  </a:lnTo>
                  <a:lnTo>
                    <a:pt x="1130935" y="6971"/>
                  </a:lnTo>
                  <a:lnTo>
                    <a:pt x="1159133" y="25983"/>
                  </a:lnTo>
                  <a:lnTo>
                    <a:pt x="1178145" y="54181"/>
                  </a:lnTo>
                  <a:lnTo>
                    <a:pt x="1185117" y="88712"/>
                  </a:lnTo>
                  <a:lnTo>
                    <a:pt x="1185117" y="443550"/>
                  </a:lnTo>
                  <a:lnTo>
                    <a:pt x="1178145" y="478081"/>
                  </a:lnTo>
                  <a:lnTo>
                    <a:pt x="1159133" y="506279"/>
                  </a:lnTo>
                  <a:lnTo>
                    <a:pt x="1130935" y="525291"/>
                  </a:lnTo>
                  <a:lnTo>
                    <a:pt x="1096404" y="532263"/>
                  </a:lnTo>
                  <a:lnTo>
                    <a:pt x="88712" y="532263"/>
                  </a:lnTo>
                  <a:lnTo>
                    <a:pt x="54181" y="525291"/>
                  </a:lnTo>
                  <a:lnTo>
                    <a:pt x="25983" y="506279"/>
                  </a:lnTo>
                  <a:lnTo>
                    <a:pt x="6971" y="478081"/>
                  </a:lnTo>
                  <a:lnTo>
                    <a:pt x="0" y="443550"/>
                  </a:lnTo>
                  <a:lnTo>
                    <a:pt x="0" y="8871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535940" y="2882052"/>
            <a:ext cx="1010285" cy="1003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IaaS</a:t>
            </a:r>
            <a:endParaRPr sz="2800">
              <a:latin typeface="Calibri"/>
              <a:cs typeface="Calibri"/>
            </a:endParaRPr>
          </a:p>
          <a:p>
            <a:pPr marL="74930">
              <a:lnSpc>
                <a:spcPct val="100000"/>
              </a:lnSpc>
              <a:spcBef>
                <a:spcPts val="218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718732" y="4864100"/>
            <a:ext cx="1778000" cy="842644"/>
            <a:chOff x="1718732" y="4864100"/>
            <a:chExt cx="1778000" cy="842644"/>
          </a:xfrm>
        </p:grpSpPr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18732" y="4936066"/>
              <a:ext cx="1778000" cy="6350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94932" y="4864100"/>
              <a:ext cx="1625600" cy="84243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0252" y="4963226"/>
              <a:ext cx="1674187" cy="53226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770252" y="4963226"/>
              <a:ext cx="1674495" cy="532765"/>
            </a:xfrm>
            <a:custGeom>
              <a:avLst/>
              <a:gdLst/>
              <a:ahLst/>
              <a:cxnLst/>
              <a:rect l="l" t="t" r="r" b="b"/>
              <a:pathLst>
                <a:path w="1674495" h="532764">
                  <a:moveTo>
                    <a:pt x="0" y="88711"/>
                  </a:moveTo>
                  <a:lnTo>
                    <a:pt x="6971" y="54181"/>
                  </a:lnTo>
                  <a:lnTo>
                    <a:pt x="25982" y="25983"/>
                  </a:lnTo>
                  <a:lnTo>
                    <a:pt x="54180" y="6971"/>
                  </a:lnTo>
                  <a:lnTo>
                    <a:pt x="88711" y="0"/>
                  </a:lnTo>
                  <a:lnTo>
                    <a:pt x="1585477" y="0"/>
                  </a:lnTo>
                  <a:lnTo>
                    <a:pt x="1620007" y="6971"/>
                  </a:lnTo>
                  <a:lnTo>
                    <a:pt x="1648205" y="25983"/>
                  </a:lnTo>
                  <a:lnTo>
                    <a:pt x="1667216" y="54181"/>
                  </a:lnTo>
                  <a:lnTo>
                    <a:pt x="1674188" y="88711"/>
                  </a:lnTo>
                  <a:lnTo>
                    <a:pt x="1674188" y="443551"/>
                  </a:lnTo>
                  <a:lnTo>
                    <a:pt x="1667216" y="478081"/>
                  </a:lnTo>
                  <a:lnTo>
                    <a:pt x="1648205" y="506279"/>
                  </a:lnTo>
                  <a:lnTo>
                    <a:pt x="1620007" y="525291"/>
                  </a:lnTo>
                  <a:lnTo>
                    <a:pt x="1585477" y="532263"/>
                  </a:lnTo>
                  <a:lnTo>
                    <a:pt x="88711" y="532263"/>
                  </a:lnTo>
                  <a:lnTo>
                    <a:pt x="54180" y="525291"/>
                  </a:lnTo>
                  <a:lnTo>
                    <a:pt x="25982" y="506279"/>
                  </a:lnTo>
                  <a:lnTo>
                    <a:pt x="6971" y="478081"/>
                  </a:lnTo>
                  <a:lnTo>
                    <a:pt x="0" y="443551"/>
                  </a:lnTo>
                  <a:lnTo>
                    <a:pt x="0" y="8871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535940" y="4276957"/>
            <a:ext cx="2609215" cy="95250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latin typeface="Calibri"/>
                <a:cs typeface="Calibri"/>
              </a:rPr>
              <a:t>Serverless</a:t>
            </a:r>
            <a:endParaRPr sz="2800">
              <a:latin typeface="Calibri"/>
              <a:cs typeface="Calibri"/>
            </a:endParaRPr>
          </a:p>
          <a:p>
            <a:pPr marL="1546225">
              <a:lnSpc>
                <a:spcPct val="100000"/>
              </a:lnSpc>
              <a:spcBef>
                <a:spcPts val="7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66885" y="5200614"/>
            <a:ext cx="1281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op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479800" y="4864100"/>
            <a:ext cx="1261745" cy="842644"/>
            <a:chOff x="3479800" y="4864100"/>
            <a:chExt cx="1261745" cy="842644"/>
          </a:xfrm>
        </p:grpSpPr>
        <p:pic>
          <p:nvPicPr>
            <p:cNvPr id="73" name="object 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79800" y="4936066"/>
              <a:ext cx="1261533" cy="63500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84032" y="4864100"/>
              <a:ext cx="1253066" cy="84243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30810" y="4963226"/>
              <a:ext cx="1160091" cy="53226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530810" y="4963226"/>
              <a:ext cx="1160145" cy="532765"/>
            </a:xfrm>
            <a:custGeom>
              <a:avLst/>
              <a:gdLst/>
              <a:ahLst/>
              <a:cxnLst/>
              <a:rect l="l" t="t" r="r" b="b"/>
              <a:pathLst>
                <a:path w="1160145" h="532764">
                  <a:moveTo>
                    <a:pt x="0" y="88711"/>
                  </a:moveTo>
                  <a:lnTo>
                    <a:pt x="6971" y="54181"/>
                  </a:lnTo>
                  <a:lnTo>
                    <a:pt x="25983" y="25983"/>
                  </a:lnTo>
                  <a:lnTo>
                    <a:pt x="54181" y="6971"/>
                  </a:lnTo>
                  <a:lnTo>
                    <a:pt x="88711" y="0"/>
                  </a:lnTo>
                  <a:lnTo>
                    <a:pt x="1071379" y="0"/>
                  </a:lnTo>
                  <a:lnTo>
                    <a:pt x="1105909" y="6971"/>
                  </a:lnTo>
                  <a:lnTo>
                    <a:pt x="1134107" y="25983"/>
                  </a:lnTo>
                  <a:lnTo>
                    <a:pt x="1153119" y="54181"/>
                  </a:lnTo>
                  <a:lnTo>
                    <a:pt x="1160091" y="88711"/>
                  </a:lnTo>
                  <a:lnTo>
                    <a:pt x="1160091" y="443551"/>
                  </a:lnTo>
                  <a:lnTo>
                    <a:pt x="1153119" y="478081"/>
                  </a:lnTo>
                  <a:lnTo>
                    <a:pt x="1134107" y="506279"/>
                  </a:lnTo>
                  <a:lnTo>
                    <a:pt x="1105909" y="525291"/>
                  </a:lnTo>
                  <a:lnTo>
                    <a:pt x="1071379" y="532263"/>
                  </a:lnTo>
                  <a:lnTo>
                    <a:pt x="88711" y="532263"/>
                  </a:lnTo>
                  <a:lnTo>
                    <a:pt x="54181" y="525291"/>
                  </a:lnTo>
                  <a:lnTo>
                    <a:pt x="25983" y="506279"/>
                  </a:lnTo>
                  <a:lnTo>
                    <a:pt x="6971" y="478081"/>
                  </a:lnTo>
                  <a:lnTo>
                    <a:pt x="0" y="443551"/>
                  </a:lnTo>
                  <a:lnTo>
                    <a:pt x="0" y="8871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3654577" y="4929638"/>
            <a:ext cx="911860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 indent="109855">
              <a:lnSpc>
                <a:spcPts val="2130"/>
              </a:lnSpc>
              <a:spcBef>
                <a:spcPts val="195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D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8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02166" y="4936066"/>
            <a:ext cx="1291590" cy="639445"/>
            <a:chOff x="402166" y="4936066"/>
            <a:chExt cx="1291590" cy="639445"/>
          </a:xfrm>
        </p:grpSpPr>
        <p:pic>
          <p:nvPicPr>
            <p:cNvPr id="79" name="object 7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6399" y="4936066"/>
              <a:ext cx="1286932" cy="63500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166" y="4999566"/>
              <a:ext cx="1291167" cy="57573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7199" y="4963226"/>
              <a:ext cx="1185117" cy="532262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57200" y="4963226"/>
              <a:ext cx="1185545" cy="532765"/>
            </a:xfrm>
            <a:custGeom>
              <a:avLst/>
              <a:gdLst/>
              <a:ahLst/>
              <a:cxnLst/>
              <a:rect l="l" t="t" r="r" b="b"/>
              <a:pathLst>
                <a:path w="1185545" h="532764">
                  <a:moveTo>
                    <a:pt x="0" y="88712"/>
                  </a:moveTo>
                  <a:lnTo>
                    <a:pt x="6971" y="54181"/>
                  </a:lnTo>
                  <a:lnTo>
                    <a:pt x="25983" y="25983"/>
                  </a:lnTo>
                  <a:lnTo>
                    <a:pt x="54181" y="6971"/>
                  </a:lnTo>
                  <a:lnTo>
                    <a:pt x="88712" y="0"/>
                  </a:lnTo>
                  <a:lnTo>
                    <a:pt x="1096404" y="0"/>
                  </a:lnTo>
                  <a:lnTo>
                    <a:pt x="1130935" y="6971"/>
                  </a:lnTo>
                  <a:lnTo>
                    <a:pt x="1159133" y="25983"/>
                  </a:lnTo>
                  <a:lnTo>
                    <a:pt x="1178145" y="54181"/>
                  </a:lnTo>
                  <a:lnTo>
                    <a:pt x="1185117" y="88712"/>
                  </a:lnTo>
                  <a:lnTo>
                    <a:pt x="1185117" y="443550"/>
                  </a:lnTo>
                  <a:lnTo>
                    <a:pt x="1178145" y="478081"/>
                  </a:lnTo>
                  <a:lnTo>
                    <a:pt x="1159133" y="506279"/>
                  </a:lnTo>
                  <a:lnTo>
                    <a:pt x="1130935" y="525291"/>
                  </a:lnTo>
                  <a:lnTo>
                    <a:pt x="1096404" y="532263"/>
                  </a:lnTo>
                  <a:lnTo>
                    <a:pt x="88712" y="532263"/>
                  </a:lnTo>
                  <a:lnTo>
                    <a:pt x="54181" y="525291"/>
                  </a:lnTo>
                  <a:lnTo>
                    <a:pt x="25983" y="506279"/>
                  </a:lnTo>
                  <a:lnTo>
                    <a:pt x="6971" y="478081"/>
                  </a:lnTo>
                  <a:lnTo>
                    <a:pt x="0" y="443550"/>
                  </a:lnTo>
                  <a:lnTo>
                    <a:pt x="0" y="8871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575571" y="5066798"/>
            <a:ext cx="9480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925733" y="3242732"/>
            <a:ext cx="1786889" cy="2400300"/>
            <a:chOff x="6925733" y="3242732"/>
            <a:chExt cx="1786889" cy="2400300"/>
          </a:xfrm>
        </p:grpSpPr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25733" y="3242732"/>
              <a:ext cx="1778000" cy="6350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99300" y="3306233"/>
              <a:ext cx="1426632" cy="57573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976283" y="3269451"/>
              <a:ext cx="1674188" cy="53226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6976282" y="3269451"/>
              <a:ext cx="1674495" cy="532765"/>
            </a:xfrm>
            <a:custGeom>
              <a:avLst/>
              <a:gdLst/>
              <a:ahLst/>
              <a:cxnLst/>
              <a:rect l="l" t="t" r="r" b="b"/>
              <a:pathLst>
                <a:path w="1674495" h="532764">
                  <a:moveTo>
                    <a:pt x="0" y="88711"/>
                  </a:moveTo>
                  <a:lnTo>
                    <a:pt x="6971" y="54181"/>
                  </a:lnTo>
                  <a:lnTo>
                    <a:pt x="25982" y="25983"/>
                  </a:lnTo>
                  <a:lnTo>
                    <a:pt x="54180" y="6971"/>
                  </a:lnTo>
                  <a:lnTo>
                    <a:pt x="88711" y="0"/>
                  </a:lnTo>
                  <a:lnTo>
                    <a:pt x="1585477" y="0"/>
                  </a:lnTo>
                  <a:lnTo>
                    <a:pt x="1620007" y="6971"/>
                  </a:lnTo>
                  <a:lnTo>
                    <a:pt x="1648205" y="25983"/>
                  </a:lnTo>
                  <a:lnTo>
                    <a:pt x="1667216" y="54181"/>
                  </a:lnTo>
                  <a:lnTo>
                    <a:pt x="1674188" y="88711"/>
                  </a:lnTo>
                  <a:lnTo>
                    <a:pt x="1674188" y="443551"/>
                  </a:lnTo>
                  <a:lnTo>
                    <a:pt x="1667216" y="478081"/>
                  </a:lnTo>
                  <a:lnTo>
                    <a:pt x="1648205" y="506279"/>
                  </a:lnTo>
                  <a:lnTo>
                    <a:pt x="1620007" y="525291"/>
                  </a:lnTo>
                  <a:lnTo>
                    <a:pt x="1585477" y="532263"/>
                  </a:lnTo>
                  <a:lnTo>
                    <a:pt x="88711" y="532263"/>
                  </a:lnTo>
                  <a:lnTo>
                    <a:pt x="54180" y="525291"/>
                  </a:lnTo>
                  <a:lnTo>
                    <a:pt x="25982" y="506279"/>
                  </a:lnTo>
                  <a:lnTo>
                    <a:pt x="6971" y="478081"/>
                  </a:lnTo>
                  <a:lnTo>
                    <a:pt x="0" y="443551"/>
                  </a:lnTo>
                  <a:lnTo>
                    <a:pt x="0" y="8871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25733" y="4191000"/>
              <a:ext cx="1778000" cy="63500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89233" y="4258733"/>
              <a:ext cx="1646767" cy="57150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76283" y="4221059"/>
              <a:ext cx="1674188" cy="53226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976282" y="4221059"/>
              <a:ext cx="1674495" cy="532765"/>
            </a:xfrm>
            <a:custGeom>
              <a:avLst/>
              <a:gdLst/>
              <a:ahLst/>
              <a:cxnLst/>
              <a:rect l="l" t="t" r="r" b="b"/>
              <a:pathLst>
                <a:path w="1674495" h="532764">
                  <a:moveTo>
                    <a:pt x="0" y="88711"/>
                  </a:moveTo>
                  <a:lnTo>
                    <a:pt x="6971" y="54181"/>
                  </a:lnTo>
                  <a:lnTo>
                    <a:pt x="25982" y="25983"/>
                  </a:lnTo>
                  <a:lnTo>
                    <a:pt x="54180" y="6971"/>
                  </a:lnTo>
                  <a:lnTo>
                    <a:pt x="88711" y="0"/>
                  </a:lnTo>
                  <a:lnTo>
                    <a:pt x="1585477" y="0"/>
                  </a:lnTo>
                  <a:lnTo>
                    <a:pt x="1620007" y="6971"/>
                  </a:lnTo>
                  <a:lnTo>
                    <a:pt x="1648205" y="25983"/>
                  </a:lnTo>
                  <a:lnTo>
                    <a:pt x="1667216" y="54181"/>
                  </a:lnTo>
                  <a:lnTo>
                    <a:pt x="1674188" y="88711"/>
                  </a:lnTo>
                  <a:lnTo>
                    <a:pt x="1674188" y="443551"/>
                  </a:lnTo>
                  <a:lnTo>
                    <a:pt x="1667216" y="478081"/>
                  </a:lnTo>
                  <a:lnTo>
                    <a:pt x="1648205" y="506279"/>
                  </a:lnTo>
                  <a:lnTo>
                    <a:pt x="1620007" y="525291"/>
                  </a:lnTo>
                  <a:lnTo>
                    <a:pt x="1585477" y="532263"/>
                  </a:lnTo>
                  <a:lnTo>
                    <a:pt x="88711" y="532263"/>
                  </a:lnTo>
                  <a:lnTo>
                    <a:pt x="54180" y="525291"/>
                  </a:lnTo>
                  <a:lnTo>
                    <a:pt x="25982" y="506279"/>
                  </a:lnTo>
                  <a:lnTo>
                    <a:pt x="6971" y="478081"/>
                  </a:lnTo>
                  <a:lnTo>
                    <a:pt x="0" y="443551"/>
                  </a:lnTo>
                  <a:lnTo>
                    <a:pt x="0" y="8871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34200" y="5003800"/>
              <a:ext cx="1778000" cy="63500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167033" y="5067300"/>
              <a:ext cx="1308100" cy="57573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85316" y="5030826"/>
              <a:ext cx="1674187" cy="53226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985316" y="5030826"/>
              <a:ext cx="1674495" cy="532765"/>
            </a:xfrm>
            <a:custGeom>
              <a:avLst/>
              <a:gdLst/>
              <a:ahLst/>
              <a:cxnLst/>
              <a:rect l="l" t="t" r="r" b="b"/>
              <a:pathLst>
                <a:path w="1674495" h="532764">
                  <a:moveTo>
                    <a:pt x="0" y="88711"/>
                  </a:moveTo>
                  <a:lnTo>
                    <a:pt x="6971" y="54181"/>
                  </a:lnTo>
                  <a:lnTo>
                    <a:pt x="25982" y="25983"/>
                  </a:lnTo>
                  <a:lnTo>
                    <a:pt x="54180" y="6971"/>
                  </a:lnTo>
                  <a:lnTo>
                    <a:pt x="88711" y="0"/>
                  </a:lnTo>
                  <a:lnTo>
                    <a:pt x="1585477" y="0"/>
                  </a:lnTo>
                  <a:lnTo>
                    <a:pt x="1620007" y="6971"/>
                  </a:lnTo>
                  <a:lnTo>
                    <a:pt x="1648205" y="25983"/>
                  </a:lnTo>
                  <a:lnTo>
                    <a:pt x="1667216" y="54181"/>
                  </a:lnTo>
                  <a:lnTo>
                    <a:pt x="1674188" y="88711"/>
                  </a:lnTo>
                  <a:lnTo>
                    <a:pt x="1674188" y="443551"/>
                  </a:lnTo>
                  <a:lnTo>
                    <a:pt x="1667216" y="478081"/>
                  </a:lnTo>
                  <a:lnTo>
                    <a:pt x="1648205" y="506279"/>
                  </a:lnTo>
                  <a:lnTo>
                    <a:pt x="1620007" y="525291"/>
                  </a:lnTo>
                  <a:lnTo>
                    <a:pt x="1585477" y="532263"/>
                  </a:lnTo>
                  <a:lnTo>
                    <a:pt x="88711" y="532263"/>
                  </a:lnTo>
                  <a:lnTo>
                    <a:pt x="54180" y="525291"/>
                  </a:lnTo>
                  <a:lnTo>
                    <a:pt x="25982" y="506279"/>
                  </a:lnTo>
                  <a:lnTo>
                    <a:pt x="6971" y="478081"/>
                  </a:lnTo>
                  <a:lnTo>
                    <a:pt x="0" y="443551"/>
                  </a:lnTo>
                  <a:lnTo>
                    <a:pt x="0" y="88711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7339810" y="5134398"/>
            <a:ext cx="965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Serverless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7691966" y="3776133"/>
            <a:ext cx="254000" cy="1397000"/>
            <a:chOff x="7691966" y="3776133"/>
            <a:chExt cx="254000" cy="1397000"/>
          </a:xfrm>
        </p:grpSpPr>
        <p:pic>
          <p:nvPicPr>
            <p:cNvPr id="99" name="object 9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91966" y="3776133"/>
              <a:ext cx="245533" cy="588433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7775277" y="3801714"/>
              <a:ext cx="76200" cy="419734"/>
            </a:xfrm>
            <a:custGeom>
              <a:avLst/>
              <a:gdLst/>
              <a:ahLst/>
              <a:cxnLst/>
              <a:rect l="l" t="t" r="r" b="b"/>
              <a:pathLst>
                <a:path w="76200" h="419735">
                  <a:moveTo>
                    <a:pt x="50798" y="0"/>
                  </a:moveTo>
                  <a:lnTo>
                    <a:pt x="25398" y="0"/>
                  </a:lnTo>
                  <a:lnTo>
                    <a:pt x="25400" y="343145"/>
                  </a:lnTo>
                  <a:lnTo>
                    <a:pt x="0" y="343145"/>
                  </a:lnTo>
                  <a:lnTo>
                    <a:pt x="38100" y="419345"/>
                  </a:lnTo>
                  <a:lnTo>
                    <a:pt x="76200" y="343145"/>
                  </a:lnTo>
                  <a:lnTo>
                    <a:pt x="50800" y="343145"/>
                  </a:lnTo>
                  <a:lnTo>
                    <a:pt x="5079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700432" y="4724400"/>
              <a:ext cx="245533" cy="44873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7781851" y="4752909"/>
              <a:ext cx="76200" cy="278130"/>
            </a:xfrm>
            <a:custGeom>
              <a:avLst/>
              <a:gdLst/>
              <a:ahLst/>
              <a:cxnLst/>
              <a:rect l="l" t="t" r="r" b="b"/>
              <a:pathLst>
                <a:path w="76200" h="278129">
                  <a:moveTo>
                    <a:pt x="44218" y="0"/>
                  </a:moveTo>
                  <a:lnTo>
                    <a:pt x="18832" y="826"/>
                  </a:lnTo>
                  <a:lnTo>
                    <a:pt x="25386" y="202170"/>
                  </a:lnTo>
                  <a:lnTo>
                    <a:pt x="0" y="202997"/>
                  </a:lnTo>
                  <a:lnTo>
                    <a:pt x="40558" y="277917"/>
                  </a:lnTo>
                  <a:lnTo>
                    <a:pt x="76159" y="200518"/>
                  </a:lnTo>
                  <a:lnTo>
                    <a:pt x="50773" y="201344"/>
                  </a:lnTo>
                  <a:lnTo>
                    <a:pt x="4421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6672884" y="3373022"/>
            <a:ext cx="2327275" cy="1617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81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Monolythic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1800" spc="-10">
                <a:latin typeface="Calibri"/>
                <a:cs typeface="Calibri"/>
              </a:rPr>
              <a:t>Low-latency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messaging</a:t>
            </a:r>
            <a:endParaRPr sz="1800">
              <a:latin typeface="Calibri"/>
              <a:cs typeface="Calibri"/>
            </a:endParaRPr>
          </a:p>
          <a:p>
            <a:pPr algn="ctr" marR="37465">
              <a:lnSpc>
                <a:spcPct val="100000"/>
              </a:lnSpc>
              <a:spcBef>
                <a:spcPts val="183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Microservices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dirty="0" sz="1800" spc="-10">
                <a:latin typeface="Calibri"/>
                <a:cs typeface="Calibri"/>
              </a:rPr>
              <a:t>Low-latency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provisioning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2390" y="388441"/>
            <a:ext cx="24606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Conclusiones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7649845" cy="3464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55600" marR="257810" indent="-342900">
              <a:lnSpc>
                <a:spcPct val="100299"/>
              </a:lnSpc>
              <a:spcBef>
                <a:spcPts val="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latin typeface="Calibri"/>
                <a:cs typeface="Calibri"/>
              </a:rPr>
              <a:t>Docker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una </a:t>
            </a:r>
            <a:r>
              <a:rPr dirty="0" sz="2400" spc="-15">
                <a:latin typeface="Calibri"/>
                <a:cs typeface="Calibri"/>
              </a:rPr>
              <a:t>plataforma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para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la </a:t>
            </a:r>
            <a:r>
              <a:rPr dirty="0" sz="2400" spc="-10">
                <a:latin typeface="Calibri"/>
                <a:cs typeface="Calibri"/>
              </a:rPr>
              <a:t>creación</a:t>
            </a:r>
            <a:r>
              <a:rPr dirty="0" sz="2400">
                <a:latin typeface="Calibri"/>
                <a:cs typeface="Calibri"/>
              </a:rPr>
              <a:t> y</a:t>
            </a:r>
            <a:r>
              <a:rPr dirty="0" sz="2400" spc="-5">
                <a:latin typeface="Calibri"/>
                <a:cs typeface="Calibri"/>
              </a:rPr>
              <a:t> ejecución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contenedores </a:t>
            </a:r>
            <a:r>
              <a:rPr dirty="0" sz="2400" spc="-5">
                <a:latin typeface="Calibri"/>
                <a:cs typeface="Calibri"/>
              </a:rPr>
              <a:t>así </a:t>
            </a:r>
            <a:r>
              <a:rPr dirty="0" sz="2400" spc="-10">
                <a:latin typeface="Calibri"/>
                <a:cs typeface="Calibri"/>
              </a:rPr>
              <a:t>como </a:t>
            </a:r>
            <a:r>
              <a:rPr dirty="0" sz="2400" spc="-5">
                <a:latin typeface="Calibri"/>
                <a:cs typeface="Calibri"/>
              </a:rPr>
              <a:t>la </a:t>
            </a:r>
            <a:r>
              <a:rPr dirty="0" sz="2400" spc="-10">
                <a:latin typeface="Calibri"/>
                <a:cs typeface="Calibri"/>
              </a:rPr>
              <a:t>gestión </a:t>
            </a:r>
            <a:r>
              <a:rPr dirty="0" sz="2400">
                <a:latin typeface="Calibri"/>
                <a:cs typeface="Calibri"/>
              </a:rPr>
              <a:t>y </a:t>
            </a:r>
            <a:r>
              <a:rPr dirty="0" sz="2400" spc="-5">
                <a:latin typeface="Calibri"/>
                <a:cs typeface="Calibri"/>
              </a:rPr>
              <a:t>almacenamiento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imágenes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10">
                <a:latin typeface="Calibri"/>
                <a:cs typeface="Calibri"/>
              </a:rPr>
              <a:t>contenedores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para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facilitar</a:t>
            </a:r>
            <a:r>
              <a:rPr dirty="0" sz="2400">
                <a:latin typeface="Calibri"/>
                <a:cs typeface="Calibri"/>
              </a:rPr>
              <a:t> el</a:t>
            </a:r>
            <a:r>
              <a:rPr dirty="0" sz="2400" spc="-10">
                <a:latin typeface="Calibri"/>
                <a:cs typeface="Calibri"/>
              </a:rPr>
              <a:t> desarrollo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 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ejecución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">
                <a:latin typeface="Calibri"/>
                <a:cs typeface="Calibri"/>
              </a:rPr>
              <a:t>aplicaciones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en</a:t>
            </a:r>
            <a:r>
              <a:rPr dirty="0" sz="2400" spc="-5">
                <a:latin typeface="Calibri"/>
                <a:cs typeface="Calibri"/>
              </a:rPr>
              <a:t> múltiples</a:t>
            </a:r>
            <a:r>
              <a:rPr dirty="0" sz="2400" spc="-10">
                <a:latin typeface="Calibri"/>
                <a:cs typeface="Calibri"/>
              </a:rPr>
              <a:t> entornos.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99"/>
              </a:lnSpc>
              <a:spcBef>
                <a:spcPts val="55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5">
                <a:latin typeface="Calibri"/>
                <a:cs typeface="Calibri"/>
              </a:rPr>
              <a:t>escenarios donde </a:t>
            </a:r>
            <a:r>
              <a:rPr dirty="0" sz="2400" spc="-10">
                <a:latin typeface="Calibri"/>
                <a:cs typeface="Calibri"/>
              </a:rPr>
              <a:t>tradicionalmente </a:t>
            </a:r>
            <a:r>
              <a:rPr dirty="0" sz="2400" spc="-5">
                <a:latin typeface="Calibri"/>
                <a:cs typeface="Calibri"/>
              </a:rPr>
              <a:t>se </a:t>
            </a:r>
            <a:r>
              <a:rPr dirty="0" sz="2400">
                <a:latin typeface="Calibri"/>
                <a:cs typeface="Calibri"/>
              </a:rPr>
              <a:t>ha </a:t>
            </a:r>
            <a:r>
              <a:rPr dirty="0" sz="2400" spc="-5">
                <a:latin typeface="Calibri"/>
                <a:cs typeface="Calibri"/>
              </a:rPr>
              <a:t>virtualizado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GNU/Linux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sobre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GNU/Linux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impone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como </a:t>
            </a:r>
            <a:r>
              <a:rPr dirty="0" sz="2400">
                <a:latin typeface="Calibri"/>
                <a:cs typeface="Calibri"/>
              </a:rPr>
              <a:t>una</a:t>
            </a:r>
            <a:r>
              <a:rPr dirty="0" sz="2400" spc="-5">
                <a:latin typeface="Calibri"/>
                <a:cs typeface="Calibri"/>
              </a:rPr>
              <a:t> solución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efectiva,</a:t>
            </a:r>
            <a:r>
              <a:rPr dirty="0" sz="2400" spc="-5">
                <a:latin typeface="Calibri"/>
                <a:cs typeface="Calibri"/>
              </a:rPr>
              <a:t> sin </a:t>
            </a:r>
            <a:r>
              <a:rPr dirty="0" sz="2400" spc="-15">
                <a:latin typeface="Calibri"/>
                <a:cs typeface="Calibri"/>
              </a:rPr>
              <a:t>sobrecargas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innecesarias.</a:t>
            </a:r>
            <a:endParaRPr sz="2400">
              <a:latin typeface="Calibri"/>
              <a:cs typeface="Calibri"/>
            </a:endParaRPr>
          </a:p>
          <a:p>
            <a:pPr marL="355600" marR="90805" indent="-342900">
              <a:lnSpc>
                <a:spcPts val="2870"/>
              </a:lnSpc>
              <a:spcBef>
                <a:spcPts val="6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10">
                <a:latin typeface="Calibri"/>
                <a:cs typeface="Calibri"/>
              </a:rPr>
              <a:t>Impacto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15">
                <a:latin typeface="Calibri"/>
                <a:cs typeface="Calibri"/>
              </a:rPr>
              <a:t>PaaS, </a:t>
            </a:r>
            <a:r>
              <a:rPr dirty="0" sz="2400" spc="-10">
                <a:latin typeface="Calibri"/>
                <a:cs typeface="Calibri"/>
              </a:rPr>
              <a:t>arquitecturas </a:t>
            </a:r>
            <a:r>
              <a:rPr dirty="0" sz="2400" spc="-5">
                <a:latin typeface="Calibri"/>
                <a:cs typeface="Calibri"/>
              </a:rPr>
              <a:t>basadas </a:t>
            </a:r>
            <a:r>
              <a:rPr dirty="0" sz="2400">
                <a:latin typeface="Calibri"/>
                <a:cs typeface="Calibri"/>
              </a:rPr>
              <a:t>en </a:t>
            </a:r>
            <a:r>
              <a:rPr dirty="0" sz="2400" spc="-5">
                <a:latin typeface="Calibri"/>
                <a:cs typeface="Calibri"/>
              </a:rPr>
              <a:t>microservicios, </a:t>
            </a:r>
            <a:r>
              <a:rPr dirty="0" sz="2400" spc="-5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serverless.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82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2313" y="388441"/>
            <a:ext cx="21615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R</a:t>
            </a:r>
            <a:r>
              <a:rPr dirty="0" spc="-35"/>
              <a:t>e</a:t>
            </a:r>
            <a:r>
              <a:rPr dirty="0" spc="-85"/>
              <a:t>f</a:t>
            </a:r>
            <a:r>
              <a:rPr dirty="0" spc="-5"/>
              <a:t>e</a:t>
            </a:r>
            <a:r>
              <a:rPr dirty="0" spc="-55"/>
              <a:t>r</a:t>
            </a:r>
            <a:r>
              <a:rPr dirty="0" spc="-5"/>
              <a:t>en</a:t>
            </a:r>
            <a:r>
              <a:rPr dirty="0"/>
              <a:t>cias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40324"/>
            <a:ext cx="6706234" cy="100012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1400" spc="-10">
                <a:latin typeface="Calibri"/>
                <a:cs typeface="Calibri"/>
              </a:rPr>
              <a:t>Docker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Docs.</a:t>
            </a:r>
            <a:r>
              <a:rPr dirty="0" sz="1400" spc="-20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sng" sz="1400" spc="-1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https://docs.docker.com</a:t>
            </a:r>
            <a:endParaRPr sz="1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1400" spc="-10">
                <a:latin typeface="Calibri"/>
                <a:cs typeface="Calibri"/>
              </a:rPr>
              <a:t>Intro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to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30">
                <a:latin typeface="Calibri"/>
                <a:cs typeface="Calibri"/>
              </a:rPr>
              <a:t>Docker.</a:t>
            </a:r>
            <a:r>
              <a:rPr dirty="0" sz="1400" spc="-25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sng" sz="14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2"/>
              </a:rPr>
              <a:t>http://pointful.github.io/docker-intro</a:t>
            </a:r>
            <a:endParaRPr sz="1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1400" spc="-5">
                <a:latin typeface="Calibri"/>
                <a:cs typeface="Calibri"/>
              </a:rPr>
              <a:t>Open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Container</a:t>
            </a:r>
            <a:r>
              <a:rPr dirty="0" sz="1400" spc="-15">
                <a:latin typeface="Calibri"/>
                <a:cs typeface="Calibri"/>
              </a:rPr>
              <a:t> Ecosystem.</a:t>
            </a:r>
            <a:endParaRPr sz="140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  <a:spcBef>
                <a:spcPts val="285"/>
              </a:spcBef>
              <a:tabLst>
                <a:tab pos="869315" algn="l"/>
              </a:tabLst>
            </a:pPr>
            <a:r>
              <a:rPr dirty="0" sz="1100">
                <a:latin typeface="Arial MT"/>
                <a:cs typeface="Arial MT"/>
              </a:rPr>
              <a:t>–	</a:t>
            </a:r>
            <a:r>
              <a:rPr dirty="0" u="sng" sz="11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1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3"/>
              </a:rPr>
              <a:t>www.mindmeister.com/es/389671722/open-container-ecosystem-formerly-docker-ecosystem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209863"/>
            <a:ext cx="161290" cy="54229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1400">
                <a:latin typeface="Calibri"/>
                <a:cs typeface="Calibri"/>
              </a:rPr>
              <a:t>4.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400">
                <a:latin typeface="Calibri"/>
                <a:cs typeface="Calibri"/>
              </a:rPr>
              <a:t>5.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2209863"/>
            <a:ext cx="4775835" cy="54229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1400" spc="-10">
                <a:latin typeface="Calibri"/>
                <a:cs typeface="Calibri"/>
              </a:rPr>
              <a:t>Docker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Slideshare. </a:t>
            </a:r>
            <a:r>
              <a:rPr dirty="0" u="sng" sz="14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4"/>
              </a:rPr>
              <a:t>http://www.slideshare.net/docker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400" spc="-10">
                <a:latin typeface="Calibri"/>
                <a:cs typeface="Calibri"/>
              </a:rPr>
              <a:t>Containers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have</a:t>
            </a:r>
            <a:r>
              <a:rPr dirty="0" sz="1400" spc="-5">
                <a:latin typeface="Calibri"/>
                <a:cs typeface="Calibri"/>
              </a:rPr>
              <a:t> arrived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--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no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one knows how to secure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them.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5720" rIns="0" bIns="0" rtlCol="0" vert="horz">
            <a:spAutoFit/>
          </a:bodyPr>
          <a:lstStyle/>
          <a:p>
            <a:pPr marL="469900">
              <a:lnSpc>
                <a:spcPct val="100000"/>
              </a:lnSpc>
              <a:spcBef>
                <a:spcPts val="360"/>
              </a:spcBef>
              <a:tabLst>
                <a:tab pos="755015" algn="l"/>
              </a:tabLst>
            </a:pPr>
            <a:r>
              <a:rPr dirty="0" u="none" spc="5">
                <a:solidFill>
                  <a:srgbClr val="000000"/>
                </a:solidFill>
                <a:latin typeface="Arial MT"/>
                <a:cs typeface="Arial MT"/>
              </a:rPr>
              <a:t>–	</a:t>
            </a:r>
            <a:r>
              <a:rPr dirty="0" spc="-5">
                <a:hlinkClick r:id="rId5"/>
              </a:rPr>
              <a:t>http://www.infoworld.com/article/2923852/security/containers-have-arrived-and-no-one-knows-how-to-secure-them.htm</a:t>
            </a:r>
            <a:r>
              <a:rPr dirty="0" u="none" spc="-5">
                <a:hlinkClick r:id="rId5"/>
              </a:rPr>
              <a:t>l</a:t>
            </a:r>
          </a:p>
          <a:p>
            <a:pPr marL="469900" indent="-457200">
              <a:lnSpc>
                <a:spcPct val="100000"/>
              </a:lnSpc>
              <a:spcBef>
                <a:spcPts val="325"/>
              </a:spcBef>
              <a:buAutoNum type="arabicPeriod" startAt="6"/>
              <a:tabLst>
                <a:tab pos="469265" algn="l"/>
                <a:tab pos="469900" algn="l"/>
              </a:tabLst>
            </a:pPr>
            <a:r>
              <a:rPr dirty="0" u="none" sz="1400" spc="-30">
                <a:solidFill>
                  <a:srgbClr val="000000"/>
                </a:solidFill>
              </a:rPr>
              <a:t>Docker,</a:t>
            </a:r>
            <a:r>
              <a:rPr dirty="0" u="none" sz="1400" spc="-5">
                <a:solidFill>
                  <a:srgbClr val="000000"/>
                </a:solidFill>
              </a:rPr>
              <a:t> Linux</a:t>
            </a:r>
            <a:r>
              <a:rPr dirty="0" u="none" sz="1400">
                <a:solidFill>
                  <a:srgbClr val="000000"/>
                </a:solidFill>
              </a:rPr>
              <a:t> </a:t>
            </a:r>
            <a:r>
              <a:rPr dirty="0" u="none" sz="1400" spc="-10">
                <a:solidFill>
                  <a:srgbClr val="000000"/>
                </a:solidFill>
              </a:rPr>
              <a:t>Containers</a:t>
            </a:r>
            <a:r>
              <a:rPr dirty="0" u="none" sz="1400">
                <a:solidFill>
                  <a:srgbClr val="000000"/>
                </a:solidFill>
              </a:rPr>
              <a:t> </a:t>
            </a:r>
            <a:r>
              <a:rPr dirty="0" u="none" sz="1400" spc="-10">
                <a:solidFill>
                  <a:srgbClr val="000000"/>
                </a:solidFill>
              </a:rPr>
              <a:t>(LXC),</a:t>
            </a:r>
            <a:r>
              <a:rPr dirty="0" u="none" sz="1400" spc="-5">
                <a:solidFill>
                  <a:srgbClr val="000000"/>
                </a:solidFill>
              </a:rPr>
              <a:t> </a:t>
            </a:r>
            <a:r>
              <a:rPr dirty="0" u="none" sz="1400">
                <a:solidFill>
                  <a:srgbClr val="000000"/>
                </a:solidFill>
              </a:rPr>
              <a:t>and</a:t>
            </a:r>
            <a:r>
              <a:rPr dirty="0" u="none" sz="1400" spc="-5">
                <a:solidFill>
                  <a:srgbClr val="000000"/>
                </a:solidFill>
              </a:rPr>
              <a:t> </a:t>
            </a:r>
            <a:r>
              <a:rPr dirty="0" u="none" sz="1400" spc="-10">
                <a:solidFill>
                  <a:srgbClr val="000000"/>
                </a:solidFill>
              </a:rPr>
              <a:t>security.</a:t>
            </a:r>
            <a:endParaRPr sz="1400"/>
          </a:p>
          <a:p>
            <a:pPr lvl="1" marL="869950" indent="-457200">
              <a:lnSpc>
                <a:spcPct val="100000"/>
              </a:lnSpc>
              <a:spcBef>
                <a:spcPts val="250"/>
              </a:spcBef>
              <a:buClr>
                <a:srgbClr val="000000"/>
              </a:buClr>
              <a:buFont typeface="Arial MT"/>
              <a:buChar char="–"/>
              <a:tabLst>
                <a:tab pos="869315" algn="l"/>
                <a:tab pos="869950" algn="l"/>
              </a:tabLst>
            </a:pPr>
            <a:r>
              <a:rPr dirty="0" u="sng" sz="11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6"/>
              </a:rPr>
              <a:t>http://es.slideshare.net/jpetazzo/docker-linux-containers-lxc-and-security</a:t>
            </a:r>
            <a:endParaRPr sz="11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50"/>
              </a:spcBef>
              <a:buAutoNum type="arabicPeriod" startAt="6"/>
              <a:tabLst>
                <a:tab pos="469265" algn="l"/>
                <a:tab pos="469900" algn="l"/>
              </a:tabLst>
            </a:pPr>
            <a:r>
              <a:rPr dirty="0" u="none" sz="1400" spc="-10">
                <a:solidFill>
                  <a:srgbClr val="000000"/>
                </a:solidFill>
              </a:rPr>
              <a:t>Docker</a:t>
            </a:r>
            <a:r>
              <a:rPr dirty="0" u="none" sz="1400" spc="25">
                <a:solidFill>
                  <a:srgbClr val="000000"/>
                </a:solidFill>
              </a:rPr>
              <a:t> </a:t>
            </a:r>
            <a:r>
              <a:rPr dirty="0" u="none" sz="1400" spc="-15">
                <a:solidFill>
                  <a:srgbClr val="000000"/>
                </a:solidFill>
              </a:rPr>
              <a:t>Ecosystem</a:t>
            </a:r>
            <a:r>
              <a:rPr dirty="0" u="none" sz="1400" spc="20">
                <a:solidFill>
                  <a:srgbClr val="000000"/>
                </a:solidFill>
              </a:rPr>
              <a:t> </a:t>
            </a:r>
            <a:r>
              <a:rPr dirty="0" u="none" sz="1400" spc="-15">
                <a:solidFill>
                  <a:srgbClr val="000000"/>
                </a:solidFill>
              </a:rPr>
              <a:t>Survey.</a:t>
            </a:r>
            <a:r>
              <a:rPr dirty="0" u="none" sz="1400" spc="25"/>
              <a:t> </a:t>
            </a:r>
            <a:r>
              <a:rPr dirty="0" sz="1400" spc="-10"/>
              <a:t>https://github.com/weihanwang/docker-ecosystem-survey</a:t>
            </a:r>
            <a:endParaRPr sz="1400"/>
          </a:p>
          <a:p>
            <a:pPr marL="469900" indent="-457200">
              <a:lnSpc>
                <a:spcPct val="100000"/>
              </a:lnSpc>
              <a:spcBef>
                <a:spcPts val="320"/>
              </a:spcBef>
              <a:buAutoNum type="arabicPeriod" startAt="6"/>
              <a:tabLst>
                <a:tab pos="469265" algn="l"/>
                <a:tab pos="469900" algn="l"/>
              </a:tabLst>
            </a:pPr>
            <a:r>
              <a:rPr dirty="0" u="none" sz="1400">
                <a:solidFill>
                  <a:srgbClr val="000000"/>
                </a:solidFill>
              </a:rPr>
              <a:t>8</a:t>
            </a:r>
            <a:r>
              <a:rPr dirty="0" u="none" sz="1400" spc="-15">
                <a:solidFill>
                  <a:srgbClr val="000000"/>
                </a:solidFill>
              </a:rPr>
              <a:t> </a:t>
            </a:r>
            <a:r>
              <a:rPr dirty="0" u="none" sz="1400" spc="-10">
                <a:solidFill>
                  <a:srgbClr val="000000"/>
                </a:solidFill>
              </a:rPr>
              <a:t>Proven</a:t>
            </a:r>
            <a:r>
              <a:rPr dirty="0" u="none" sz="1400" spc="-15">
                <a:solidFill>
                  <a:srgbClr val="000000"/>
                </a:solidFill>
              </a:rPr>
              <a:t> </a:t>
            </a:r>
            <a:r>
              <a:rPr dirty="0" u="none" sz="1400" spc="-10">
                <a:solidFill>
                  <a:srgbClr val="000000"/>
                </a:solidFill>
              </a:rPr>
              <a:t>Real-World</a:t>
            </a:r>
            <a:r>
              <a:rPr dirty="0" u="none" sz="1400" spc="-15">
                <a:solidFill>
                  <a:srgbClr val="000000"/>
                </a:solidFill>
              </a:rPr>
              <a:t> </a:t>
            </a:r>
            <a:r>
              <a:rPr dirty="0" u="none" sz="1400" spc="-20">
                <a:solidFill>
                  <a:srgbClr val="000000"/>
                </a:solidFill>
              </a:rPr>
              <a:t>Ways</a:t>
            </a:r>
            <a:r>
              <a:rPr dirty="0" u="none" sz="1400" spc="-15">
                <a:solidFill>
                  <a:srgbClr val="000000"/>
                </a:solidFill>
              </a:rPr>
              <a:t> </a:t>
            </a:r>
            <a:r>
              <a:rPr dirty="0" u="none" sz="1400" spc="-5">
                <a:solidFill>
                  <a:srgbClr val="000000"/>
                </a:solidFill>
              </a:rPr>
              <a:t>to</a:t>
            </a:r>
            <a:r>
              <a:rPr dirty="0" u="none" sz="1400" spc="-15">
                <a:solidFill>
                  <a:srgbClr val="000000"/>
                </a:solidFill>
              </a:rPr>
              <a:t> </a:t>
            </a:r>
            <a:r>
              <a:rPr dirty="0" u="none" sz="1400">
                <a:solidFill>
                  <a:srgbClr val="000000"/>
                </a:solidFill>
              </a:rPr>
              <a:t>Use</a:t>
            </a:r>
            <a:r>
              <a:rPr dirty="0" u="none" sz="1400" spc="-15">
                <a:solidFill>
                  <a:srgbClr val="000000"/>
                </a:solidFill>
              </a:rPr>
              <a:t> </a:t>
            </a:r>
            <a:r>
              <a:rPr dirty="0" u="none" sz="1400" spc="-30">
                <a:solidFill>
                  <a:srgbClr val="000000"/>
                </a:solidFill>
              </a:rPr>
              <a:t>Docker.</a:t>
            </a:r>
            <a:endParaRPr sz="1400"/>
          </a:p>
          <a:p>
            <a:pPr lvl="1" marL="869950" indent="-457200">
              <a:lnSpc>
                <a:spcPct val="100000"/>
              </a:lnSpc>
              <a:spcBef>
                <a:spcPts val="285"/>
              </a:spcBef>
              <a:buClr>
                <a:srgbClr val="000000"/>
              </a:buClr>
              <a:buFont typeface="Arial MT"/>
              <a:buChar char="–"/>
              <a:tabLst>
                <a:tab pos="869315" algn="l"/>
                <a:tab pos="869950" algn="l"/>
              </a:tabLst>
            </a:pPr>
            <a:r>
              <a:rPr dirty="0" u="sng" sz="11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1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7"/>
              </a:rPr>
              <a:t>www.airpair.com/docker/posts/8-proven-real-world-ways-to-use-docker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4085167"/>
            <a:ext cx="7977505" cy="152019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450"/>
              </a:spcBef>
              <a:buAutoNum type="arabicPeriod" startAt="9"/>
              <a:tabLst>
                <a:tab pos="469265" algn="l"/>
                <a:tab pos="469900" algn="l"/>
              </a:tabLst>
            </a:pPr>
            <a:r>
              <a:rPr dirty="0" sz="1400" spc="-10">
                <a:latin typeface="Calibri"/>
                <a:cs typeface="Calibri"/>
              </a:rPr>
              <a:t>Docker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5">
                <a:latin typeface="Calibri"/>
                <a:cs typeface="Calibri"/>
              </a:rPr>
              <a:t>Training:</a:t>
            </a:r>
            <a:r>
              <a:rPr dirty="0" sz="1400" spc="10">
                <a:latin typeface="Calibri"/>
                <a:cs typeface="Calibri"/>
              </a:rPr>
              <a:t> </a:t>
            </a:r>
            <a:r>
              <a:rPr dirty="0" sz="1400" spc="-15">
                <a:latin typeface="Calibri"/>
                <a:cs typeface="Calibri"/>
                <a:hlinkClick r:id="rId8"/>
              </a:rPr>
              <a:t>http://container.training/</a:t>
            </a:r>
            <a:endParaRPr sz="1400">
              <a:latin typeface="Calibri"/>
              <a:cs typeface="Calibri"/>
            </a:endParaRPr>
          </a:p>
          <a:p>
            <a:pPr marL="469900" marR="5080" indent="-457200">
              <a:lnSpc>
                <a:spcPts val="1670"/>
              </a:lnSpc>
              <a:spcBef>
                <a:spcPts val="420"/>
              </a:spcBef>
              <a:buClr>
                <a:srgbClr val="000000"/>
              </a:buClr>
              <a:buAutoNum type="arabicPeriod" startAt="9"/>
              <a:tabLst>
                <a:tab pos="469265" algn="l"/>
                <a:tab pos="469900" algn="l"/>
              </a:tabLst>
            </a:pPr>
            <a:r>
              <a:rPr dirty="0" u="sng" sz="14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9"/>
              </a:rPr>
              <a:t>https://medium.com/@adrianco/evolution-of-business-logic-from-monoliths-through-microservices-to- </a:t>
            </a:r>
            <a:r>
              <a:rPr dirty="0" sz="1400" spc="-305">
                <a:solidFill>
                  <a:srgbClr val="60ACFF"/>
                </a:solidFill>
                <a:latin typeface="Calibri"/>
                <a:cs typeface="Calibri"/>
              </a:rPr>
              <a:t> </a:t>
            </a:r>
            <a:r>
              <a:rPr dirty="0" u="sng" sz="14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functions-ff464b95a44d#.dea92wlwn</a:t>
            </a:r>
            <a:endParaRPr sz="1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60"/>
              </a:spcBef>
              <a:buClr>
                <a:srgbClr val="000000"/>
              </a:buClr>
              <a:buAutoNum type="arabicPeriod" startAt="9"/>
              <a:tabLst>
                <a:tab pos="469265" algn="l"/>
                <a:tab pos="469900" algn="l"/>
              </a:tabLst>
            </a:pPr>
            <a:r>
              <a:rPr dirty="0" u="sng" sz="14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https://es.slideshare.net/dotCloud/docker-intro-november</a:t>
            </a:r>
            <a:endParaRPr sz="1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55"/>
              </a:spcBef>
              <a:buClr>
                <a:srgbClr val="000000"/>
              </a:buClr>
              <a:buAutoNum type="arabicPeriod" startAt="9"/>
              <a:tabLst>
                <a:tab pos="469265" algn="l"/>
                <a:tab pos="469900" algn="l"/>
              </a:tabLst>
            </a:pPr>
            <a:r>
              <a:rPr dirty="0" u="sng" sz="1400" spc="-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</a:rPr>
              <a:t>https://blog.codeship.com/immutable-infrastructure</a:t>
            </a:r>
            <a:endParaRPr sz="1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AutoNum type="arabicPeriod" startAt="9"/>
              <a:tabLst>
                <a:tab pos="469265" algn="l"/>
                <a:tab pos="469900" algn="l"/>
              </a:tabLst>
            </a:pPr>
            <a:r>
              <a:rPr dirty="0" u="sng" sz="1400" spc="-10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10"/>
              </a:rPr>
              <a:t>http://disney.github.io/docker-training/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25815" y="5321533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BEEF4"/>
                </a:solidFill>
                <a:latin typeface="Calibri"/>
                <a:cs typeface="Calibri"/>
              </a:rPr>
              <a:t>83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094" y="114120"/>
            <a:ext cx="3641725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798830" marR="5080" indent="-786765">
              <a:lnSpc>
                <a:spcPct val="100299"/>
              </a:lnSpc>
              <a:spcBef>
                <a:spcPts val="85"/>
              </a:spcBef>
            </a:pPr>
            <a:r>
              <a:rPr dirty="0" spc="-5"/>
              <a:t>Definición</a:t>
            </a:r>
            <a:r>
              <a:rPr dirty="0" spc="-45"/>
              <a:t> </a:t>
            </a:r>
            <a:r>
              <a:rPr dirty="0" spc="-5"/>
              <a:t>de</a:t>
            </a:r>
            <a:r>
              <a:rPr dirty="0" spc="-45"/>
              <a:t> </a:t>
            </a:r>
            <a:r>
              <a:rPr dirty="0" spc="-5"/>
              <a:t>Cloud </a:t>
            </a:r>
            <a:r>
              <a:rPr dirty="0" spc="-800"/>
              <a:t> </a:t>
            </a:r>
            <a:r>
              <a:rPr dirty="0" spc="-5"/>
              <a:t>Computing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11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5940" y="1345374"/>
            <a:ext cx="8071484" cy="34505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55600" marR="363220" indent="-342900">
              <a:lnSpc>
                <a:spcPct val="997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800" spc="-20">
                <a:latin typeface="Calibri"/>
                <a:cs typeface="Calibri"/>
              </a:rPr>
              <a:t>Hay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muchas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definiciones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5">
                <a:latin typeface="Calibri"/>
                <a:cs typeface="Calibri"/>
              </a:rPr>
              <a:t>Cloud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Computing </a:t>
            </a:r>
            <a:r>
              <a:rPr dirty="0" sz="2800" spc="-15">
                <a:latin typeface="Calibri"/>
                <a:cs typeface="Calibri"/>
              </a:rPr>
              <a:t>pero </a:t>
            </a:r>
            <a:r>
              <a:rPr dirty="0" sz="2800" spc="-6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una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5">
                <a:latin typeface="Calibri"/>
                <a:cs typeface="Calibri"/>
              </a:rPr>
              <a:t> las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más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aceptadas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por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la comunidad 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académica</a:t>
            </a:r>
            <a:r>
              <a:rPr dirty="0" sz="2800" spc="-5">
                <a:latin typeface="Calibri"/>
                <a:cs typeface="Calibri"/>
              </a:rPr>
              <a:t> es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la del</a:t>
            </a:r>
            <a:r>
              <a:rPr dirty="0" sz="2800" spc="-10">
                <a:latin typeface="Calibri"/>
                <a:cs typeface="Calibri"/>
              </a:rPr>
              <a:t> </a:t>
            </a:r>
            <a:r>
              <a:rPr dirty="0" sz="2800" spc="-45">
                <a:latin typeface="Calibri"/>
                <a:cs typeface="Calibri"/>
              </a:rPr>
              <a:t>NIST:</a:t>
            </a:r>
            <a:endParaRPr sz="2800">
              <a:latin typeface="Calibri"/>
              <a:cs typeface="Calibri"/>
            </a:endParaRPr>
          </a:p>
          <a:p>
            <a:pPr marL="755650" marR="135890" indent="-285750">
              <a:lnSpc>
                <a:spcPct val="100000"/>
              </a:lnSpc>
              <a:spcBef>
                <a:spcPts val="540"/>
              </a:spcBef>
              <a:tabLst>
                <a:tab pos="755015" algn="l"/>
              </a:tabLst>
            </a:pPr>
            <a:r>
              <a:rPr dirty="0" sz="2000">
                <a:latin typeface="Arial MT"/>
                <a:cs typeface="Arial MT"/>
              </a:rPr>
              <a:t>–	</a:t>
            </a:r>
            <a:r>
              <a:rPr dirty="0" sz="2000" spc="-5">
                <a:latin typeface="Calibri"/>
                <a:cs typeface="Calibri"/>
              </a:rPr>
              <a:t>Cloud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computing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 a</a:t>
            </a:r>
            <a:r>
              <a:rPr dirty="0" sz="2000" spc="-5">
                <a:latin typeface="Calibri"/>
                <a:cs typeface="Calibri"/>
              </a:rPr>
              <a:t> model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for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enabling </a:t>
            </a:r>
            <a:r>
              <a:rPr dirty="0" sz="2000" spc="-5">
                <a:solidFill>
                  <a:srgbClr val="FF0000"/>
                </a:solidFill>
                <a:latin typeface="Calibri"/>
                <a:cs typeface="Calibri"/>
              </a:rPr>
              <a:t>ubiquitous,</a:t>
            </a:r>
            <a:r>
              <a:rPr dirty="0" sz="2000" spc="-10">
                <a:solidFill>
                  <a:srgbClr val="FF0000"/>
                </a:solidFill>
                <a:latin typeface="Calibri"/>
                <a:cs typeface="Calibri"/>
              </a:rPr>
              <a:t> convenient,</a:t>
            </a:r>
            <a:r>
              <a:rPr dirty="0" sz="2000" spc="-5">
                <a:solidFill>
                  <a:srgbClr val="FF0000"/>
                </a:solidFill>
                <a:latin typeface="Calibri"/>
                <a:cs typeface="Calibri"/>
              </a:rPr>
              <a:t> on- </a:t>
            </a:r>
            <a:r>
              <a:rPr dirty="0" sz="20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Calibri"/>
                <a:cs typeface="Calibri"/>
              </a:rPr>
              <a:t>demand </a:t>
            </a:r>
            <a:r>
              <a:rPr dirty="0" sz="2000" spc="-10">
                <a:solidFill>
                  <a:srgbClr val="FF0000"/>
                </a:solidFill>
                <a:latin typeface="Calibri"/>
                <a:cs typeface="Calibri"/>
              </a:rPr>
              <a:t>network</a:t>
            </a:r>
            <a:r>
              <a:rPr dirty="0" sz="2000">
                <a:solidFill>
                  <a:srgbClr val="FF0000"/>
                </a:solidFill>
                <a:latin typeface="Calibri"/>
                <a:cs typeface="Calibri"/>
              </a:rPr>
              <a:t> access</a:t>
            </a:r>
            <a:r>
              <a:rPr dirty="0" sz="2000" spc="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to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Calibri"/>
                <a:cs typeface="Calibri"/>
              </a:rPr>
              <a:t>shared pool</a:t>
            </a:r>
            <a:r>
              <a:rPr dirty="0" sz="2000" spc="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dirty="0" sz="20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Calibri"/>
                <a:cs typeface="Calibri"/>
              </a:rPr>
              <a:t>configurable</a:t>
            </a:r>
            <a:r>
              <a:rPr dirty="0" sz="20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Calibri"/>
                <a:cs typeface="Calibri"/>
              </a:rPr>
              <a:t>computing </a:t>
            </a:r>
            <a:r>
              <a:rPr dirty="0" sz="20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Calibri"/>
                <a:cs typeface="Calibri"/>
              </a:rPr>
              <a:t>resources</a:t>
            </a:r>
            <a:r>
              <a:rPr dirty="0" sz="2000" spc="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(e.g.,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networks,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servers,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5">
                <a:latin typeface="Calibri"/>
                <a:cs typeface="Calibri"/>
              </a:rPr>
              <a:t>storage,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applications,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and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services)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that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can be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0000"/>
                </a:solidFill>
                <a:latin typeface="Calibri"/>
                <a:cs typeface="Calibri"/>
              </a:rPr>
              <a:t>rapidly provisioned</a:t>
            </a:r>
            <a:r>
              <a:rPr dirty="0" sz="20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FF0000"/>
                </a:solidFill>
                <a:latin typeface="Calibri"/>
                <a:cs typeface="Calibri"/>
              </a:rPr>
              <a:t>and released</a:t>
            </a:r>
            <a:r>
              <a:rPr dirty="0" sz="20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5">
                <a:latin typeface="Calibri"/>
                <a:cs typeface="Calibri"/>
              </a:rPr>
              <a:t> minimal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management </a:t>
            </a:r>
            <a:r>
              <a:rPr dirty="0" sz="2000" spc="-15">
                <a:latin typeface="Calibri"/>
                <a:cs typeface="Calibri"/>
              </a:rPr>
              <a:t>effort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or</a:t>
            </a:r>
            <a:r>
              <a:rPr dirty="0" sz="2000">
                <a:latin typeface="Calibri"/>
                <a:cs typeface="Calibri"/>
              </a:rPr>
              <a:t> service </a:t>
            </a:r>
            <a:r>
              <a:rPr dirty="0" sz="2000" spc="-10">
                <a:latin typeface="Calibri"/>
                <a:cs typeface="Calibri"/>
              </a:rPr>
              <a:t>provider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interaction.</a:t>
            </a:r>
            <a:endParaRPr sz="2000">
              <a:latin typeface="Calibri"/>
              <a:cs typeface="Calibri"/>
            </a:endParaRPr>
          </a:p>
          <a:p>
            <a:pPr marL="3481070">
              <a:lnSpc>
                <a:spcPct val="100000"/>
              </a:lnSpc>
              <a:spcBef>
                <a:spcPts val="450"/>
              </a:spcBef>
            </a:pPr>
            <a:r>
              <a:rPr dirty="0" sz="1650">
                <a:latin typeface="Calibri"/>
                <a:cs typeface="Calibri"/>
              </a:rPr>
              <a:t>National</a:t>
            </a:r>
            <a:r>
              <a:rPr dirty="0" sz="1650" spc="5">
                <a:latin typeface="Calibri"/>
                <a:cs typeface="Calibri"/>
              </a:rPr>
              <a:t> </a:t>
            </a:r>
            <a:r>
              <a:rPr dirty="0" sz="1650">
                <a:latin typeface="Calibri"/>
                <a:cs typeface="Calibri"/>
              </a:rPr>
              <a:t>Institute of</a:t>
            </a:r>
            <a:r>
              <a:rPr dirty="0" sz="1650" spc="10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Standards</a:t>
            </a:r>
            <a:r>
              <a:rPr dirty="0" sz="1650" spc="5">
                <a:latin typeface="Calibri"/>
                <a:cs typeface="Calibri"/>
              </a:rPr>
              <a:t> and </a:t>
            </a:r>
            <a:r>
              <a:rPr dirty="0" sz="1650" spc="-10">
                <a:latin typeface="Calibri"/>
                <a:cs typeface="Calibri"/>
              </a:rPr>
              <a:t>Technology</a:t>
            </a:r>
            <a:r>
              <a:rPr dirty="0" sz="1650">
                <a:latin typeface="Calibri"/>
                <a:cs typeface="Calibri"/>
              </a:rPr>
              <a:t> (NIST)</a:t>
            </a:r>
            <a:endParaRPr sz="1650">
              <a:latin typeface="Calibri"/>
              <a:cs typeface="Calibri"/>
            </a:endParaRPr>
          </a:p>
          <a:p>
            <a:pPr marL="3505835">
              <a:lnSpc>
                <a:spcPct val="100000"/>
              </a:lnSpc>
              <a:spcBef>
                <a:spcPts val="370"/>
              </a:spcBef>
            </a:pPr>
            <a:r>
              <a:rPr dirty="0" u="sng" sz="1300" spc="5">
                <a:solidFill>
                  <a:srgbClr val="60ACFF"/>
                </a:solidFill>
                <a:uFill>
                  <a:solidFill>
                    <a:srgbClr val="60ACFF"/>
                  </a:solidFill>
                </a:uFill>
                <a:latin typeface="Calibri"/>
                <a:cs typeface="Calibri"/>
                <a:hlinkClick r:id="rId2"/>
              </a:rPr>
              <a:t>http://csrc.nist.gov/publications/nistpubs/800-145/SP800-145.pdf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2022-07-21T20:10:28Z</dcterms:created>
  <dcterms:modified xsi:type="dcterms:W3CDTF">2022-07-21T20:10:28Z</dcterms:modified>
</cp:coreProperties>
</file>